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7" r:id="rId6"/>
    <p:sldId id="413" r:id="rId7"/>
    <p:sldId id="412" r:id="rId8"/>
    <p:sldId id="270" r:id="rId9"/>
    <p:sldId id="414" r:id="rId10"/>
    <p:sldId id="415" r:id="rId11"/>
    <p:sldId id="273" r:id="rId12"/>
    <p:sldId id="416" r:id="rId13"/>
    <p:sldId id="417" r:id="rId14"/>
    <p:sldId id="418" r:id="rId15"/>
    <p:sldId id="277" r:id="rId16"/>
    <p:sldId id="419" r:id="rId17"/>
    <p:sldId id="420" r:id="rId18"/>
    <p:sldId id="421" r:id="rId19"/>
    <p:sldId id="281" r:id="rId20"/>
    <p:sldId id="422" r:id="rId21"/>
    <p:sldId id="423" r:id="rId22"/>
    <p:sldId id="424" r:id="rId23"/>
    <p:sldId id="285" r:id="rId24"/>
    <p:sldId id="426" r:id="rId25"/>
    <p:sldId id="425" r:id="rId26"/>
    <p:sldId id="427" r:id="rId27"/>
    <p:sldId id="292" r:id="rId28"/>
    <p:sldId id="428" r:id="rId29"/>
    <p:sldId id="429" r:id="rId30"/>
    <p:sldId id="261" r:id="rId31"/>
    <p:sldId id="262" r:id="rId32"/>
    <p:sldId id="263" r:id="rId33"/>
    <p:sldId id="430" r:id="rId34"/>
    <p:sldId id="431" r:id="rId35"/>
    <p:sldId id="264" r:id="rId36"/>
    <p:sldId id="295" r:id="rId37"/>
    <p:sldId id="432" r:id="rId38"/>
    <p:sldId id="434" r:id="rId39"/>
    <p:sldId id="296" r:id="rId40"/>
    <p:sldId id="433" r:id="rId41"/>
    <p:sldId id="435" r:id="rId42"/>
    <p:sldId id="297" r:id="rId43"/>
    <p:sldId id="436" r:id="rId44"/>
    <p:sldId id="437" r:id="rId45"/>
    <p:sldId id="299" r:id="rId46"/>
    <p:sldId id="438" r:id="rId47"/>
    <p:sldId id="439" r:id="rId48"/>
    <p:sldId id="440" r:id="rId49"/>
    <p:sldId id="301" r:id="rId50"/>
    <p:sldId id="441" r:id="rId51"/>
    <p:sldId id="442" r:id="rId52"/>
    <p:sldId id="302" r:id="rId53"/>
    <p:sldId id="443" r:id="rId54"/>
    <p:sldId id="444" r:id="rId55"/>
    <p:sldId id="445" r:id="rId56"/>
    <p:sldId id="446" r:id="rId57"/>
    <p:sldId id="304" r:id="rId58"/>
    <p:sldId id="447" r:id="rId59"/>
    <p:sldId id="305" r:id="rId60"/>
    <p:sldId id="306" r:id="rId61"/>
    <p:sldId id="307" r:id="rId62"/>
    <p:sldId id="308" r:id="rId63"/>
    <p:sldId id="448" r:id="rId64"/>
    <p:sldId id="449" r:id="rId65"/>
    <p:sldId id="450" r:id="rId66"/>
    <p:sldId id="451" r:id="rId67"/>
    <p:sldId id="309" r:id="rId68"/>
    <p:sldId id="452" r:id="rId69"/>
    <p:sldId id="453" r:id="rId70"/>
    <p:sldId id="310" r:id="rId71"/>
    <p:sldId id="454" r:id="rId72"/>
    <p:sldId id="455" r:id="rId73"/>
    <p:sldId id="311" r:id="rId74"/>
    <p:sldId id="456" r:id="rId75"/>
    <p:sldId id="457" r:id="rId76"/>
    <p:sldId id="313" r:id="rId77"/>
    <p:sldId id="458" r:id="rId78"/>
    <p:sldId id="459" r:id="rId79"/>
    <p:sldId id="314" r:id="rId80"/>
    <p:sldId id="461" r:id="rId81"/>
    <p:sldId id="460" r:id="rId82"/>
    <p:sldId id="316" r:id="rId83"/>
    <p:sldId id="462" r:id="rId84"/>
    <p:sldId id="463" r:id="rId85"/>
    <p:sldId id="265" r:id="rId86"/>
    <p:sldId id="464" r:id="rId87"/>
    <p:sldId id="465" r:id="rId88"/>
    <p:sldId id="318" r:id="rId89"/>
    <p:sldId id="467" r:id="rId90"/>
    <p:sldId id="466" r:id="rId91"/>
    <p:sldId id="319" r:id="rId92"/>
    <p:sldId id="468" r:id="rId93"/>
    <p:sldId id="469" r:id="rId94"/>
    <p:sldId id="327" r:id="rId95"/>
    <p:sldId id="470" r:id="rId96"/>
    <p:sldId id="471" r:id="rId97"/>
    <p:sldId id="320" r:id="rId98"/>
    <p:sldId id="473" r:id="rId99"/>
    <p:sldId id="472" r:id="rId100"/>
    <p:sldId id="321" r:id="rId101"/>
    <p:sldId id="475" r:id="rId102"/>
    <p:sldId id="474" r:id="rId103"/>
    <p:sldId id="322" r:id="rId104"/>
    <p:sldId id="476" r:id="rId105"/>
    <p:sldId id="323" r:id="rId106"/>
    <p:sldId id="478" r:id="rId107"/>
    <p:sldId id="477" r:id="rId108"/>
    <p:sldId id="324" r:id="rId109"/>
    <p:sldId id="480" r:id="rId110"/>
    <p:sldId id="479" r:id="rId111"/>
    <p:sldId id="481" r:id="rId112"/>
    <p:sldId id="482" r:id="rId113"/>
    <p:sldId id="325" r:id="rId114"/>
    <p:sldId id="484" r:id="rId115"/>
    <p:sldId id="483" r:id="rId116"/>
    <p:sldId id="326" r:id="rId117"/>
    <p:sldId id="486" r:id="rId118"/>
    <p:sldId id="485" r:id="rId119"/>
    <p:sldId id="487" r:id="rId120"/>
    <p:sldId id="328" r:id="rId121"/>
    <p:sldId id="488" r:id="rId122"/>
    <p:sldId id="489" r:id="rId123"/>
    <p:sldId id="490" r:id="rId124"/>
    <p:sldId id="491" r:id="rId125"/>
    <p:sldId id="329" r:id="rId126"/>
    <p:sldId id="493" r:id="rId127"/>
    <p:sldId id="492" r:id="rId128"/>
    <p:sldId id="494" r:id="rId129"/>
    <p:sldId id="495" r:id="rId130"/>
    <p:sldId id="330" r:id="rId131"/>
    <p:sldId id="497" r:id="rId132"/>
    <p:sldId id="496" r:id="rId133"/>
    <p:sldId id="331" r:id="rId134"/>
    <p:sldId id="498" r:id="rId135"/>
    <p:sldId id="499" r:id="rId136"/>
    <p:sldId id="332" r:id="rId137"/>
    <p:sldId id="333" r:id="rId138"/>
    <p:sldId id="334" r:id="rId139"/>
    <p:sldId id="500" r:id="rId140"/>
    <p:sldId id="501" r:id="rId141"/>
    <p:sldId id="335" r:id="rId142"/>
    <p:sldId id="502" r:id="rId143"/>
    <p:sldId id="503" r:id="rId144"/>
    <p:sldId id="336" r:id="rId145"/>
    <p:sldId id="504" r:id="rId146"/>
    <p:sldId id="505" r:id="rId147"/>
    <p:sldId id="337" r:id="rId148"/>
    <p:sldId id="506" r:id="rId149"/>
    <p:sldId id="507" r:id="rId150"/>
    <p:sldId id="338" r:id="rId151"/>
    <p:sldId id="509" r:id="rId152"/>
    <p:sldId id="339" r:id="rId153"/>
    <p:sldId id="512" r:id="rId154"/>
    <p:sldId id="510" r:id="rId155"/>
    <p:sldId id="511" r:id="rId156"/>
    <p:sldId id="340" r:id="rId157"/>
    <p:sldId id="341" r:id="rId158"/>
    <p:sldId id="342" r:id="rId159"/>
    <p:sldId id="372" r:id="rId160"/>
    <p:sldId id="373" r:id="rId161"/>
    <p:sldId id="374" r:id="rId162"/>
    <p:sldId id="375" r:id="rId163"/>
    <p:sldId id="377" r:id="rId164"/>
    <p:sldId id="376" r:id="rId165"/>
    <p:sldId id="378" r:id="rId166"/>
    <p:sldId id="379" r:id="rId167"/>
    <p:sldId id="380" r:id="rId168"/>
    <p:sldId id="381" r:id="rId169"/>
    <p:sldId id="382" r:id="rId170"/>
    <p:sldId id="383" r:id="rId171"/>
    <p:sldId id="384" r:id="rId172"/>
    <p:sldId id="385" r:id="rId173"/>
    <p:sldId id="386" r:id="rId174"/>
    <p:sldId id="387" r:id="rId175"/>
    <p:sldId id="388" r:id="rId176"/>
    <p:sldId id="389" r:id="rId177"/>
    <p:sldId id="390" r:id="rId178"/>
    <p:sldId id="391" r:id="rId179"/>
    <p:sldId id="392" r:id="rId180"/>
    <p:sldId id="393" r:id="rId181"/>
    <p:sldId id="394" r:id="rId182"/>
    <p:sldId id="371" r:id="rId183"/>
    <p:sldId id="395" r:id="rId184"/>
    <p:sldId id="396" r:id="rId185"/>
    <p:sldId id="397" r:id="rId186"/>
    <p:sldId id="398" r:id="rId187"/>
    <p:sldId id="399" r:id="rId188"/>
    <p:sldId id="400" r:id="rId189"/>
    <p:sldId id="401" r:id="rId190"/>
    <p:sldId id="402" r:id="rId191"/>
    <p:sldId id="403" r:id="rId192"/>
    <p:sldId id="404" r:id="rId193"/>
    <p:sldId id="405" r:id="rId194"/>
    <p:sldId id="406" r:id="rId195"/>
    <p:sldId id="407" r:id="rId196"/>
    <p:sldId id="408" r:id="rId197"/>
    <p:sldId id="409" r:id="rId198"/>
    <p:sldId id="410" r:id="rId199"/>
    <p:sldId id="411" r:id="rId200"/>
    <p:sldId id="370" r:id="rId20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4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B0ED5A4-2F09-4801-A960-8E615D1630AD}" type="datetimeFigureOut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294369A4-C3D9-4BB5-B993-853B42EC55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612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5A4-2F09-4801-A960-8E615D1630AD}" type="datetimeFigureOut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69A4-C3D9-4BB5-B993-853B42EC55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558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5A4-2F09-4801-A960-8E615D1630AD}" type="datetimeFigureOut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69A4-C3D9-4BB5-B993-853B42EC55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877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5A4-2F09-4801-A960-8E615D1630AD}" type="datetimeFigureOut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69A4-C3D9-4BB5-B993-853B42EC55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699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5A4-2F09-4801-A960-8E615D1630AD}" type="datetimeFigureOut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69A4-C3D9-4BB5-B993-853B42EC55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3979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5A4-2F09-4801-A960-8E615D1630AD}" type="datetimeFigureOut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69A4-C3D9-4BB5-B993-853B42EC55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3305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5A4-2F09-4801-A960-8E615D1630AD}" type="datetimeFigureOut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69A4-C3D9-4BB5-B993-853B42EC55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021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5A4-2F09-4801-A960-8E615D1630AD}" type="datetimeFigureOut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69A4-C3D9-4BB5-B993-853B42EC55F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835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5A4-2F09-4801-A960-8E615D1630AD}" type="datetimeFigureOut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69A4-C3D9-4BB5-B993-853B42EC55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102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5A4-2F09-4801-A960-8E615D1630AD}" type="datetimeFigureOut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69A4-C3D9-4BB5-B993-853B42EC55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093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5A4-2F09-4801-A960-8E615D1630AD}" type="datetimeFigureOut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69A4-C3D9-4BB5-B993-853B42EC55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037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5A4-2F09-4801-A960-8E615D1630AD}" type="datetimeFigureOut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69A4-C3D9-4BB5-B993-853B42EC55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435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5A4-2F09-4801-A960-8E615D1630AD}" type="datetimeFigureOut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69A4-C3D9-4BB5-B993-853B42EC55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747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5A4-2F09-4801-A960-8E615D1630AD}" type="datetimeFigureOut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69A4-C3D9-4BB5-B993-853B42EC55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1933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5A4-2F09-4801-A960-8E615D1630AD}" type="datetimeFigureOut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69A4-C3D9-4BB5-B993-853B42EC55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4748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5A4-2F09-4801-A960-8E615D1630AD}" type="datetimeFigureOut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69A4-C3D9-4BB5-B993-853B42EC55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4002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5A4-2F09-4801-A960-8E615D1630AD}" type="datetimeFigureOut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69A4-C3D9-4BB5-B993-853B42EC55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380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B0ED5A4-2F09-4801-A960-8E615D1630AD}" type="datetimeFigureOut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94369A4-C3D9-4BB5-B993-853B42EC55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97400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sets.asp" TargetMode="External"/><Relationship Id="rId2" Type="http://schemas.openxmlformats.org/officeDocument/2006/relationships/hyperlink" Target="https://www.w3schools.com/python/python_tuples.asp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hyperlink" Target="https://www.w3schools.com/python/python_dictionaries.asp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1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0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3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7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tuples.asp" TargetMode="External"/><Relationship Id="rId2" Type="http://schemas.openxmlformats.org/officeDocument/2006/relationships/hyperlink" Target="https://www.w3schools.com/python/python_lists.asp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3schools.com/python/python_sets.asp" TargetMode="Externa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9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960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Rockwell Condensed" panose="02060603050405020104"/>
                <a:ea typeface="微軟正黑體" panose="020B0604030504040204" pitchFamily="34" charset="-120"/>
              </a:rPr>
              <a:t>My Journal to Python</a:t>
            </a:r>
            <a:endParaRPr lang="zh-TW" altLang="en-US" dirty="0">
              <a:solidFill>
                <a:schemeClr val="accent4">
                  <a:lumMod val="20000"/>
                  <a:lumOff val="80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   </a:t>
            </a:r>
            <a:r>
              <a:rPr lang="en-US" altLang="zh-TW" dirty="0">
                <a:latin typeface="Algerian" panose="04020705040A02060702" pitchFamily="82" charset="0"/>
              </a:rPr>
              <a:t>NAME:</a:t>
            </a:r>
            <a:r>
              <a:rPr lang="zh-TW" altLang="en-US" dirty="0">
                <a:latin typeface="Algerian" panose="04020705040A02060702" pitchFamily="82" charset="0"/>
              </a:rPr>
              <a:t> </a:t>
            </a:r>
            <a:r>
              <a:rPr lang="zh-TW" altLang="en-US" dirty="0"/>
              <a:t>葉非爾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</a:t>
            </a:r>
            <a:r>
              <a:rPr lang="en-US" altLang="zh-TW" dirty="0">
                <a:latin typeface="Algerian" panose="04020705040A02060702" pitchFamily="82" charset="0"/>
              </a:rPr>
              <a:t>TEACHER:</a:t>
            </a:r>
            <a:r>
              <a:rPr lang="zh-TW" altLang="en-US" dirty="0">
                <a:latin typeface="Algerian" panose="04020705040A02060702" pitchFamily="82" charset="0"/>
              </a:rPr>
              <a:t> </a:t>
            </a:r>
            <a:r>
              <a:rPr lang="en-US" altLang="zh-TW" dirty="0">
                <a:latin typeface="Algerian" panose="04020705040A02060702" pitchFamily="82" charset="0"/>
              </a:rPr>
              <a:t>MY DEAR GREAT TEACHER</a:t>
            </a:r>
            <a:endParaRPr lang="zh-TW" altLang="en-US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500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3CD62-C021-7781-DACA-56FFA4FB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99" y="-692150"/>
            <a:ext cx="11582401" cy="3517899"/>
          </a:xfrm>
        </p:spPr>
        <p:txBody>
          <a:bodyPr>
            <a:normAutofit/>
          </a:bodyPr>
          <a:lstStyle/>
          <a:p>
            <a:r>
              <a:rPr lang="en-PH" sz="2800" dirty="0">
                <a:solidFill>
                  <a:srgbClr val="FF0000"/>
                </a:solidFill>
                <a:latin typeface="Algerian" panose="04020705040A02060702" pitchFamily="82" charset="0"/>
              </a:rPr>
              <a:t>                                           String length</a:t>
            </a:r>
            <a:br>
              <a:rPr lang="en-PH" sz="2800" dirty="0">
                <a:latin typeface="Algerian" panose="04020705040A02060702" pitchFamily="82" charset="0"/>
              </a:rPr>
            </a:br>
            <a:r>
              <a:rPr lang="en-PH" sz="2800" dirty="0">
                <a:latin typeface="Algerian" panose="04020705040A02060702" pitchFamily="82" charset="0"/>
              </a:rPr>
              <a:t>to get the length of a string, use the </a:t>
            </a:r>
            <a:r>
              <a:rPr lang="en-PH" sz="2800" dirty="0" err="1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len</a:t>
            </a:r>
            <a:r>
              <a:rPr lang="en-PH" sz="28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() </a:t>
            </a:r>
            <a:r>
              <a:rPr lang="en-PH" sz="2800" dirty="0">
                <a:latin typeface="Algerian" panose="04020705040A02060702" pitchFamily="82" charset="0"/>
              </a:rPr>
              <a:t>function</a:t>
            </a:r>
            <a:br>
              <a:rPr lang="en-PH" sz="2800" dirty="0"/>
            </a:br>
            <a:endParaRPr lang="en-PH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4B3C1-F86D-493A-86A2-6260D8E2FC4D}"/>
              </a:ext>
            </a:extLst>
          </p:cNvPr>
          <p:cNvSpPr txBox="1"/>
          <p:nvPr/>
        </p:nvSpPr>
        <p:spPr>
          <a:xfrm>
            <a:off x="1325564" y="1274742"/>
            <a:ext cx="8851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>
                <a:solidFill>
                  <a:srgbClr val="FF0000"/>
                </a:solidFill>
                <a:latin typeface="Algerian" panose="04020705040A02060702" pitchFamily="82" charset="0"/>
              </a:rPr>
              <a:t>                                           Example</a:t>
            </a:r>
            <a:r>
              <a:rPr lang="en-PH" sz="2400" dirty="0">
                <a:latin typeface="Algerian" panose="04020705040A02060702" pitchFamily="82" charset="0"/>
              </a:rPr>
              <a:t> </a:t>
            </a:r>
          </a:p>
          <a:p>
            <a:r>
              <a:rPr lang="en-PH" sz="2400" dirty="0">
                <a:latin typeface="Algerian" panose="04020705040A02060702" pitchFamily="82" charset="0"/>
              </a:rPr>
              <a:t>The </a:t>
            </a:r>
            <a:r>
              <a:rPr lang="en-PH" sz="2400" dirty="0" err="1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len</a:t>
            </a:r>
            <a:r>
              <a:rPr lang="en-PH" sz="24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()</a:t>
            </a:r>
            <a:r>
              <a:rPr lang="en-PH" sz="2400" dirty="0">
                <a:latin typeface="Algerian" panose="04020705040A02060702" pitchFamily="82" charset="0"/>
              </a:rPr>
              <a:t>function returns the length of a string: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60839A-A3F8-0CF2-A7B0-19039D03D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00" y="2596553"/>
            <a:ext cx="10366759" cy="263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792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A1133-6B14-6552-EE42-367CF71D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5" y="520700"/>
            <a:ext cx="10131425" cy="1456267"/>
          </a:xfrm>
        </p:spPr>
        <p:txBody>
          <a:bodyPr/>
          <a:lstStyle/>
          <a:p>
            <a:r>
              <a:rPr lang="en-PH" b="0" i="0" dirty="0">
                <a:effectLst/>
                <a:latin typeface="Algerian" panose="04020705040A02060702" pitchFamily="82" charset="0"/>
              </a:rPr>
              <a:t>Python String </a:t>
            </a:r>
            <a:r>
              <a:rPr lang="en-PH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ljust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() </a:t>
            </a:r>
            <a:r>
              <a:rPr lang="en-PH" b="0" i="0" dirty="0">
                <a:effectLst/>
                <a:latin typeface="Algerian" panose="04020705040A02060702" pitchFamily="82" charset="0"/>
              </a:rPr>
              <a:t>Method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5E955-0C3F-9F37-DF11-46490849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88" y="1680633"/>
            <a:ext cx="10131424" cy="407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631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DADAF8-AEAF-BFE7-D4FF-57AEDE1C7051}"/>
              </a:ext>
            </a:extLst>
          </p:cNvPr>
          <p:cNvSpPr txBox="1"/>
          <p:nvPr/>
        </p:nvSpPr>
        <p:spPr>
          <a:xfrm>
            <a:off x="1993900" y="846434"/>
            <a:ext cx="8204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          Example</a:t>
            </a: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Return a 20 characters long, left justified version of the word "banana":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78012-CE74-5497-726F-C3DEB6962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234" y="2213973"/>
            <a:ext cx="6040150" cy="259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509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CFFDEC-B2CB-E45E-20D1-E22F8652FF54}"/>
              </a:ext>
            </a:extLst>
          </p:cNvPr>
          <p:cNvSpPr txBox="1"/>
          <p:nvPr/>
        </p:nvSpPr>
        <p:spPr>
          <a:xfrm>
            <a:off x="1568450" y="705535"/>
            <a:ext cx="90551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       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Using the letter </a:t>
            </a:r>
            <a:r>
              <a:rPr lang="en-US" sz="28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"O" </a:t>
            </a:r>
            <a:r>
              <a:rPr lang="en-US" sz="2800" b="0" i="0" dirty="0">
                <a:effectLst/>
                <a:latin typeface="Algerian" panose="04020705040A02060702" pitchFamily="82" charset="0"/>
              </a:rPr>
              <a:t>as the padding character: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6F8AC-B6B7-BC61-255E-E511B5DD3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71182"/>
            <a:ext cx="10131424" cy="245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012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679BB-9AF6-6E30-6566-2C2FE6F9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5" y="533400"/>
            <a:ext cx="10131425" cy="1456267"/>
          </a:xfrm>
        </p:spPr>
        <p:txBody>
          <a:bodyPr/>
          <a:lstStyle/>
          <a:p>
            <a:r>
              <a:rPr lang="en-PH" b="0" i="0" dirty="0">
                <a:effectLst/>
                <a:latin typeface="Algerian" panose="04020705040A02060702" pitchFamily="82" charset="0"/>
              </a:rPr>
              <a:t>Python String 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lower() </a:t>
            </a:r>
            <a:r>
              <a:rPr lang="en-PH" b="0" i="0" dirty="0">
                <a:effectLst/>
                <a:latin typeface="Algerian" panose="04020705040A02060702" pitchFamily="82" charset="0"/>
              </a:rPr>
              <a:t>Method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3D6E0-1650-801F-B2AF-75B6F0A1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20" y="1655233"/>
            <a:ext cx="10560680" cy="425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626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001065-73B6-2871-95CE-9146DB6C92DF}"/>
              </a:ext>
            </a:extLst>
          </p:cNvPr>
          <p:cNvSpPr txBox="1"/>
          <p:nvPr/>
        </p:nvSpPr>
        <p:spPr>
          <a:xfrm>
            <a:off x="3632200" y="654735"/>
            <a:ext cx="7721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Lower case the string: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5348-B0F5-ACDB-EA92-C0D360A3B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575" y="1791448"/>
            <a:ext cx="9600449" cy="266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50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05C8E-EFAD-0F07-FB98-F3CC581C3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1" y="762000"/>
            <a:ext cx="10131425" cy="1456267"/>
          </a:xfrm>
        </p:spPr>
        <p:txBody>
          <a:bodyPr/>
          <a:lstStyle/>
          <a:p>
            <a:r>
              <a:rPr lang="en-PH" b="0" i="0" dirty="0">
                <a:effectLst/>
                <a:latin typeface="Algerian" panose="04020705040A02060702" pitchFamily="82" charset="0"/>
              </a:rPr>
              <a:t>Python String </a:t>
            </a:r>
            <a:r>
              <a:rPr lang="en-PH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lstrip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() </a:t>
            </a:r>
            <a:r>
              <a:rPr lang="en-PH" b="0" i="0" dirty="0">
                <a:effectLst/>
                <a:latin typeface="Algerian" panose="04020705040A02060702" pitchFamily="82" charset="0"/>
              </a:rPr>
              <a:t>Method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41B203-762E-41E0-0B95-DE75EC3D8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41" y="1803400"/>
            <a:ext cx="10025685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126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FB5F1D-6257-A2B5-8781-41D35B0BFE8D}"/>
              </a:ext>
            </a:extLst>
          </p:cNvPr>
          <p:cNvSpPr txBox="1"/>
          <p:nvPr/>
        </p:nvSpPr>
        <p:spPr>
          <a:xfrm>
            <a:off x="2482850" y="718235"/>
            <a:ext cx="72263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   Example</a:t>
            </a: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Remove spaces to the left of the string: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80BB3-D141-8D24-0B1C-24859DF09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333" y="1834299"/>
            <a:ext cx="9232478" cy="318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6490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788C37-4A6F-096B-69F2-908E9F966EA6}"/>
              </a:ext>
            </a:extLst>
          </p:cNvPr>
          <p:cNvSpPr txBox="1"/>
          <p:nvPr/>
        </p:nvSpPr>
        <p:spPr>
          <a:xfrm>
            <a:off x="2794000" y="883335"/>
            <a:ext cx="83693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Remove the leading characters: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A1A0C-CA1C-0017-D2DB-9CB7103C5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859" y="2048934"/>
            <a:ext cx="9752282" cy="215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799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E8437-407A-220C-3BEE-07B67CE4D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875" y="393700"/>
            <a:ext cx="10131425" cy="1456267"/>
          </a:xfrm>
        </p:spPr>
        <p:txBody>
          <a:bodyPr>
            <a:normAutofit/>
          </a:bodyPr>
          <a:lstStyle/>
          <a:p>
            <a:r>
              <a:rPr lang="en-PH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PH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maketrans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() </a:t>
            </a:r>
            <a:r>
              <a:rPr lang="en-PH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Method</a:t>
            </a:r>
            <a:br>
              <a:rPr lang="en-PH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</a:br>
            <a:endParaRPr lang="en-PH" dirty="0">
              <a:solidFill>
                <a:schemeClr val="tx1">
                  <a:lumMod val="95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8CB8F-5625-6A4D-2BBB-154DF8283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09" y="1456267"/>
            <a:ext cx="11384591" cy="412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259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764156-E00F-F8BD-D344-2A82AEB4BBFF}"/>
              </a:ext>
            </a:extLst>
          </p:cNvPr>
          <p:cNvSpPr txBox="1"/>
          <p:nvPr/>
        </p:nvSpPr>
        <p:spPr>
          <a:xfrm>
            <a:off x="2489200" y="908734"/>
            <a:ext cx="82931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    Example</a:t>
            </a: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Create a mapping table, and use it in the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translate() </a:t>
            </a:r>
            <a:r>
              <a:rPr lang="en-US" sz="2400" b="0" i="0" dirty="0">
                <a:effectLst/>
                <a:latin typeface="Algerian" panose="04020705040A02060702" pitchFamily="82" charset="0"/>
              </a:rPr>
              <a:t>method to replace any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"S"</a:t>
            </a:r>
            <a:r>
              <a:rPr lang="en-US" sz="2400" b="0" i="0" dirty="0">
                <a:effectLst/>
                <a:latin typeface="Algerian" panose="04020705040A02060702" pitchFamily="82" charset="0"/>
              </a:rPr>
              <a:t> characters with a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"P"</a:t>
            </a:r>
            <a:r>
              <a:rPr lang="en-US" sz="2400" b="0" i="0" dirty="0">
                <a:effectLst/>
                <a:latin typeface="Algerian" panose="04020705040A02060702" pitchFamily="82" charset="0"/>
              </a:rPr>
              <a:t> character: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119948-8164-6FDF-EE35-6E9E169B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776" y="2578912"/>
            <a:ext cx="8733400" cy="337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4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E1AF9-A821-7B20-6697-C6534C019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9568" y="-332881"/>
            <a:ext cx="10281232" cy="1566932"/>
          </a:xfrm>
        </p:spPr>
        <p:txBody>
          <a:bodyPr>
            <a:normAutofit/>
          </a:bodyPr>
          <a:lstStyle/>
          <a:p>
            <a:r>
              <a:rPr lang="en-PH" sz="2800" dirty="0">
                <a:solidFill>
                  <a:srgbClr val="FF0000"/>
                </a:solidFill>
                <a:latin typeface="Algerian" panose="04020705040A02060702" pitchFamily="82" charset="0"/>
              </a:rPr>
              <a:t>Check string to check if a certain  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830CAFDA-1190-C135-C066-DBC55C5C56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4000" y="1711104"/>
            <a:ext cx="12712700" cy="1302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Check if "free" is present in the following text: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4DFAC2-7816-51E5-C058-BF257245FB30}"/>
              </a:ext>
            </a:extLst>
          </p:cNvPr>
          <p:cNvSpPr txBox="1"/>
          <p:nvPr/>
        </p:nvSpPr>
        <p:spPr>
          <a:xfrm>
            <a:off x="431800" y="756997"/>
            <a:ext cx="11328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effectLst/>
                <a:latin typeface="Algerian" panose="04020705040A02060702" pitchFamily="82" charset="0"/>
              </a:rPr>
              <a:t>To check if a certain phrase or character is present in a string, we can use the keyword </a:t>
            </a:r>
            <a:r>
              <a:rPr lang="en-US" sz="28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in</a:t>
            </a:r>
            <a:r>
              <a:rPr lang="en-US" sz="2800" b="0" i="0" dirty="0">
                <a:effectLst/>
                <a:latin typeface="Algerian" panose="04020705040A02060702" pitchFamily="82" charset="0"/>
              </a:rPr>
              <a:t> </a:t>
            </a:r>
            <a:endParaRPr lang="en-PH" sz="2800" dirty="0">
              <a:latin typeface="Algerian" panose="04020705040A02060702" pitchFamily="8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3C3C7E-C19A-0372-50E3-1857E66D3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531" y="3014025"/>
            <a:ext cx="9159889" cy="187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446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3AB96A-7347-8C01-D390-E91597C2F3E3}"/>
              </a:ext>
            </a:extLst>
          </p:cNvPr>
          <p:cNvSpPr txBox="1"/>
          <p:nvPr/>
        </p:nvSpPr>
        <p:spPr>
          <a:xfrm>
            <a:off x="2247900" y="816570"/>
            <a:ext cx="86487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     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Use a mapping table to replace many characters</a:t>
            </a:r>
            <a:r>
              <a:rPr lang="en-US" sz="18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168B9-77A3-0B2F-E783-AA2F26CF2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23" y="2619262"/>
            <a:ext cx="9757077" cy="256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409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89E51-E9A1-E569-8521-1ABD6331E32E}"/>
              </a:ext>
            </a:extLst>
          </p:cNvPr>
          <p:cNvSpPr txBox="1"/>
          <p:nvPr/>
        </p:nvSpPr>
        <p:spPr>
          <a:xfrm>
            <a:off x="2393950" y="415836"/>
            <a:ext cx="74041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                               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The third parameter in the mapping table describes characters that you want to remove from the string: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08080-2F1B-D0DB-73C4-A37B1C844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69" y="1985496"/>
            <a:ext cx="7629881" cy="377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605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1BEB9-9833-A578-BA65-7FB62855D011}"/>
              </a:ext>
            </a:extLst>
          </p:cNvPr>
          <p:cNvSpPr txBox="1"/>
          <p:nvPr/>
        </p:nvSpPr>
        <p:spPr>
          <a:xfrm>
            <a:off x="2552700" y="540434"/>
            <a:ext cx="7086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   Example</a:t>
            </a:r>
          </a:p>
          <a:p>
            <a:pPr algn="l"/>
            <a:r>
              <a:rPr lang="en-PH" sz="2400" b="0" i="0" dirty="0">
                <a:effectLst/>
                <a:latin typeface="Algerian" panose="04020705040A02060702" pitchFamily="82" charset="0"/>
              </a:rPr>
              <a:t>The </a:t>
            </a:r>
            <a:r>
              <a:rPr lang="en-PH" sz="2400" b="0" i="0" dirty="0" err="1">
                <a:effectLst/>
                <a:latin typeface="Algerian" panose="04020705040A02060702" pitchFamily="82" charset="0"/>
              </a:rPr>
              <a:t>maketrans</a:t>
            </a:r>
            <a:r>
              <a:rPr lang="en-PH" sz="2400" b="0" i="0" dirty="0">
                <a:effectLst/>
                <a:latin typeface="Algerian" panose="04020705040A02060702" pitchFamily="82" charset="0"/>
              </a:rPr>
              <a:t>() </a:t>
            </a:r>
            <a:r>
              <a:rPr lang="en-US" sz="2400" b="0" i="0" dirty="0">
                <a:effectLst/>
                <a:latin typeface="Algerian" panose="04020705040A02060702" pitchFamily="82" charset="0"/>
              </a:rPr>
              <a:t>method itself returns a dictionary describing each replacement, in </a:t>
            </a:r>
            <a:r>
              <a:rPr lang="en-US" sz="2400" b="0" i="0" dirty="0" err="1">
                <a:effectLst/>
                <a:latin typeface="Algerian" panose="04020705040A02060702" pitchFamily="82" charset="0"/>
              </a:rPr>
              <a:t>unicode</a:t>
            </a:r>
            <a:r>
              <a:rPr lang="en-US" sz="2400" b="0" i="0" dirty="0">
                <a:effectLst/>
                <a:latin typeface="Algerian" panose="04020705040A02060702" pitchFamily="82" charset="0"/>
              </a:rPr>
              <a:t>:</a:t>
            </a:r>
            <a:endParaRPr lang="en-PH" sz="2400" b="0" i="0" dirty="0">
              <a:effectLst/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44ADE1-06F1-84F4-3504-55BBC2BCF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436" y="2290641"/>
            <a:ext cx="7535327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7891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F2509-9FDC-7374-C14B-2E1E15C98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5" y="393700"/>
            <a:ext cx="10131425" cy="1456267"/>
          </a:xfrm>
        </p:spPr>
        <p:txBody>
          <a:bodyPr/>
          <a:lstStyle/>
          <a:p>
            <a:r>
              <a:rPr lang="en-PH" sz="3200" b="0" i="0" dirty="0">
                <a:effectLst/>
                <a:latin typeface="Algerian" panose="04020705040A02060702" pitchFamily="82" charset="0"/>
              </a:rPr>
              <a:t>Python String </a:t>
            </a:r>
            <a:r>
              <a:rPr lang="en-PH" sz="32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partition() </a:t>
            </a:r>
            <a:r>
              <a:rPr lang="en-PH" sz="3200" b="0" i="0" dirty="0">
                <a:effectLst/>
                <a:latin typeface="Algerian" panose="04020705040A02060702" pitchFamily="82" charset="0"/>
              </a:rPr>
              <a:t>Method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DB3D8-EF68-25D8-1720-454B88C68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1" y="1405467"/>
            <a:ext cx="10333658" cy="48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0007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425062-E967-10A9-1B98-93BEF0AB2E9A}"/>
              </a:ext>
            </a:extLst>
          </p:cNvPr>
          <p:cNvSpPr txBox="1"/>
          <p:nvPr/>
        </p:nvSpPr>
        <p:spPr>
          <a:xfrm>
            <a:off x="2076450" y="418236"/>
            <a:ext cx="80391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         Example</a:t>
            </a: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Search for the word "bananas", and return a tuple with three elements:</a:t>
            </a: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1 - everything before the "match"</a:t>
            </a:r>
            <a:br>
              <a:rPr lang="en-US" sz="2400" b="0" i="0" dirty="0">
                <a:effectLst/>
                <a:latin typeface="Algerian" panose="04020705040A02060702" pitchFamily="82" charset="0"/>
              </a:rPr>
            </a:br>
            <a:r>
              <a:rPr lang="en-US" sz="2400" b="0" i="0" dirty="0">
                <a:effectLst/>
                <a:latin typeface="Algerian" panose="04020705040A02060702" pitchFamily="82" charset="0"/>
              </a:rPr>
              <a:t>2 - the "match"</a:t>
            </a:r>
            <a:br>
              <a:rPr lang="en-US" sz="2400" b="0" i="0" dirty="0">
                <a:effectLst/>
                <a:latin typeface="Algerian" panose="04020705040A02060702" pitchFamily="82" charset="0"/>
              </a:rPr>
            </a:br>
            <a:r>
              <a:rPr lang="en-US" sz="2400" b="0" i="0" dirty="0">
                <a:effectLst/>
                <a:latin typeface="Algerian" panose="04020705040A02060702" pitchFamily="82" charset="0"/>
              </a:rPr>
              <a:t>3 - everything after the "match"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D19E3-3CBC-6935-DC98-A85554027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2830393"/>
            <a:ext cx="6827437" cy="297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679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4E6BC0-A808-0063-A886-1CAE4DB84A13}"/>
              </a:ext>
            </a:extLst>
          </p:cNvPr>
          <p:cNvSpPr txBox="1"/>
          <p:nvPr/>
        </p:nvSpPr>
        <p:spPr>
          <a:xfrm>
            <a:off x="1771650" y="607536"/>
            <a:ext cx="86487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          Example</a:t>
            </a: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If the specified value is not found, the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partition() </a:t>
            </a:r>
            <a:r>
              <a:rPr lang="en-US" sz="2400" b="0" i="0" dirty="0">
                <a:effectLst/>
                <a:latin typeface="Algerian" panose="04020705040A02060702" pitchFamily="82" charset="0"/>
              </a:rPr>
              <a:t>method returns a tuple containing: 1 - the whole string, 2 - an empty string, 3 - an empty string: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A8D77-90C3-1CC8-18B2-DB2E40849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19" y="2177196"/>
            <a:ext cx="9650762" cy="290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376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8204F-40B4-6EBC-AA75-EED1AFAE9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1" y="876300"/>
            <a:ext cx="10131425" cy="1456267"/>
          </a:xfrm>
        </p:spPr>
        <p:txBody>
          <a:bodyPr/>
          <a:lstStyle/>
          <a:p>
            <a:r>
              <a:rPr lang="en-PH" b="0" i="0" dirty="0">
                <a:effectLst/>
                <a:latin typeface="Algerian" panose="04020705040A02060702" pitchFamily="82" charset="0"/>
              </a:rPr>
              <a:t>Python String 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replace() </a:t>
            </a:r>
            <a:r>
              <a:rPr lang="en-PH" b="0" i="0" dirty="0">
                <a:effectLst/>
                <a:latin typeface="Algerian" panose="04020705040A02060702" pitchFamily="82" charset="0"/>
              </a:rPr>
              <a:t>Method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0A346-1CBF-E86C-CC3F-D22CDCBE3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82" y="1942647"/>
            <a:ext cx="9982818" cy="426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5491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D0FB69-A737-288E-E65C-97A37312C8D2}"/>
              </a:ext>
            </a:extLst>
          </p:cNvPr>
          <p:cNvSpPr txBox="1"/>
          <p:nvPr/>
        </p:nvSpPr>
        <p:spPr>
          <a:xfrm>
            <a:off x="2921000" y="705535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Replace the word "bananas":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0DF55-6C7C-6127-C101-9A1194DD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508" y="1843028"/>
            <a:ext cx="6147868" cy="317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528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A6A254-38C1-FA78-50E1-768C10BEE254}"/>
              </a:ext>
            </a:extLst>
          </p:cNvPr>
          <p:cNvSpPr txBox="1"/>
          <p:nvPr/>
        </p:nvSpPr>
        <p:spPr>
          <a:xfrm>
            <a:off x="2146300" y="705535"/>
            <a:ext cx="8712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                                   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Replace all occurrence of the word </a:t>
            </a:r>
            <a:r>
              <a:rPr lang="en-US" sz="28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"one":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464CD-9BF1-C9D8-8432-F324DB5FC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1771419"/>
            <a:ext cx="8517907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2614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E0296-4890-D9DB-832A-B13D513B5227}"/>
              </a:ext>
            </a:extLst>
          </p:cNvPr>
          <p:cNvSpPr txBox="1"/>
          <p:nvPr/>
        </p:nvSpPr>
        <p:spPr>
          <a:xfrm>
            <a:off x="2387600" y="859135"/>
            <a:ext cx="86741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  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Replace the two first occurrence of the word "one":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3238A-9B9C-446D-61D3-BA5D02A44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490" y="2387192"/>
            <a:ext cx="8593475" cy="276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90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C40D-CBD3-9A3B-D952-9177EC29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774" y="685800"/>
            <a:ext cx="10131425" cy="1456267"/>
          </a:xfrm>
        </p:spPr>
        <p:txBody>
          <a:bodyPr>
            <a:normAutofit fontScale="90000"/>
          </a:bodyPr>
          <a:lstStyle/>
          <a:p>
            <a:r>
              <a:rPr lang="en-PH" sz="3600" b="0" i="0" dirty="0">
                <a:effectLst/>
                <a:latin typeface="Algerian" panose="04020705040A02060702" pitchFamily="82" charset="0"/>
              </a:rPr>
              <a:t>                     Use it in an </a:t>
            </a:r>
            <a:r>
              <a:rPr lang="en-PH" sz="36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if</a:t>
            </a:r>
            <a:r>
              <a:rPr lang="en-PH" sz="3600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 </a:t>
            </a:r>
            <a:r>
              <a:rPr lang="en-PH" sz="3600" b="0" i="0" dirty="0">
                <a:effectLst/>
                <a:latin typeface="Algerian" panose="04020705040A02060702" pitchFamily="82" charset="0"/>
              </a:rPr>
              <a:t>statement:</a:t>
            </a:r>
            <a:br>
              <a:rPr lang="en-PH" sz="3600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</a:br>
            <a:r>
              <a:rPr lang="en-US" sz="36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Example</a:t>
            </a:r>
            <a:br>
              <a:rPr lang="en-US" sz="36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</a:br>
            <a:r>
              <a:rPr lang="en-US" sz="36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Print only if "free" is present:</a:t>
            </a:r>
            <a:br>
              <a:rPr lang="en-US" sz="36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</a:br>
            <a:br>
              <a:rPr lang="en-PH" dirty="0"/>
            </a:br>
            <a:endParaRPr lang="en-PH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6A3546-6380-0B18-24DA-E6CA73783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872" y="2142067"/>
            <a:ext cx="8709252" cy="190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255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BAD9-F8B0-62B3-84F3-91D9DB5B3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1" y="482600"/>
            <a:ext cx="10131425" cy="1456267"/>
          </a:xfrm>
        </p:spPr>
        <p:txBody>
          <a:bodyPr/>
          <a:lstStyle/>
          <a:p>
            <a:r>
              <a:rPr lang="en-PH" b="0" i="0" dirty="0">
                <a:effectLst/>
                <a:latin typeface="Algerian" panose="04020705040A02060702" pitchFamily="82" charset="0"/>
              </a:rPr>
              <a:t>Python String </a:t>
            </a:r>
            <a:r>
              <a:rPr lang="en-PH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rfind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() </a:t>
            </a:r>
            <a:r>
              <a:rPr lang="en-PH" b="0" i="0" dirty="0">
                <a:effectLst/>
                <a:latin typeface="Algerian" panose="04020705040A02060702" pitchFamily="82" charset="0"/>
              </a:rPr>
              <a:t>Method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DE2AB6-A283-E2BC-88C7-3DDAC82C6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4" y="1536010"/>
            <a:ext cx="10458452" cy="424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542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47CA2-6D9B-ED15-1EEF-015ED1ACC5F7}"/>
              </a:ext>
            </a:extLst>
          </p:cNvPr>
          <p:cNvSpPr txBox="1"/>
          <p:nvPr/>
        </p:nvSpPr>
        <p:spPr>
          <a:xfrm>
            <a:off x="1765300" y="579734"/>
            <a:ext cx="8851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             Example</a:t>
            </a:r>
          </a:p>
          <a:p>
            <a:pPr algn="l"/>
            <a:r>
              <a:rPr lang="en-US" sz="2400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Where in the text is the </a:t>
            </a:r>
            <a:r>
              <a:rPr lang="en-US" sz="2400" b="0" i="1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last</a:t>
            </a:r>
            <a:r>
              <a:rPr lang="en-US" sz="2400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 occurrence of the string "casa"?: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371FE-6B28-B1EC-2696-81C21E4E7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724" y="2019244"/>
            <a:ext cx="7740876" cy="281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647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0B7D0A-0EAC-78A1-B093-EC2ED7302EA5}"/>
              </a:ext>
            </a:extLst>
          </p:cNvPr>
          <p:cNvSpPr txBox="1"/>
          <p:nvPr/>
        </p:nvSpPr>
        <p:spPr>
          <a:xfrm>
            <a:off x="2667000" y="554335"/>
            <a:ext cx="70358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                           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Where in the text is the last occurrence of the letter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  <a:t>"e"?: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3E60BD-F3C1-B892-D118-C93063BC5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2187350"/>
            <a:ext cx="8254999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463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5B601C-BC84-0BE5-5D9C-91AF85E2EA5A}"/>
              </a:ext>
            </a:extLst>
          </p:cNvPr>
          <p:cNvSpPr txBox="1"/>
          <p:nvPr/>
        </p:nvSpPr>
        <p:spPr>
          <a:xfrm>
            <a:off x="1993900" y="517436"/>
            <a:ext cx="8204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          Example</a:t>
            </a:r>
          </a:p>
          <a:p>
            <a:pPr algn="l"/>
            <a:r>
              <a:rPr lang="en-US" sz="2400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Where in the text is the last occurrence of the letter "e" when you only search between position 5 and 10?: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FCFC6-383D-CFBF-805C-876156F27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2276362"/>
            <a:ext cx="7408833" cy="334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525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4D8299-C75A-0BCA-A891-EC26AC79F815}"/>
              </a:ext>
            </a:extLst>
          </p:cNvPr>
          <p:cNvSpPr txBox="1"/>
          <p:nvPr/>
        </p:nvSpPr>
        <p:spPr>
          <a:xfrm>
            <a:off x="1657350" y="453936"/>
            <a:ext cx="88773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       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If the value is not found, the </a:t>
            </a:r>
            <a:r>
              <a:rPr lang="en-US" sz="2800" b="0" i="0" dirty="0" err="1">
                <a:effectLst/>
                <a:latin typeface="Algerian" panose="04020705040A02060702" pitchFamily="82" charset="0"/>
              </a:rPr>
              <a:t>rfind</a:t>
            </a:r>
            <a:r>
              <a:rPr lang="en-US" sz="2800" b="0" i="0" dirty="0">
                <a:effectLst/>
                <a:latin typeface="Algerian" panose="04020705040A02060702" pitchFamily="82" charset="0"/>
              </a:rPr>
              <a:t>() method returns -1, but the </a:t>
            </a:r>
            <a:r>
              <a:rPr lang="en-US" sz="2800" b="0" i="0" dirty="0" err="1">
                <a:effectLst/>
                <a:latin typeface="Algerian" panose="04020705040A02060702" pitchFamily="82" charset="0"/>
              </a:rPr>
              <a:t>rindex</a:t>
            </a:r>
            <a:r>
              <a:rPr lang="en-US" sz="2800" b="0" i="0" dirty="0">
                <a:effectLst/>
                <a:latin typeface="Algerian" panose="04020705040A02060702" pitchFamily="82" charset="0"/>
              </a:rPr>
              <a:t>() method will raise an exception: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13B40-676D-1E5D-BC5E-F43ED56B9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248" y="2485787"/>
            <a:ext cx="6477904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69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0FB6E-9CF0-5BD8-8901-15E62941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201" y="825500"/>
            <a:ext cx="10131425" cy="1456267"/>
          </a:xfrm>
        </p:spPr>
        <p:txBody>
          <a:bodyPr/>
          <a:lstStyle/>
          <a:p>
            <a:r>
              <a:rPr lang="en-PH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PH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rindex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() </a:t>
            </a:r>
            <a:r>
              <a:rPr lang="en-PH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Method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0D9F3-DE36-0C7E-7856-A2A692A24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932376"/>
            <a:ext cx="10960100" cy="410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7011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AA6117-BDF6-2A09-4D11-0555BEBCFCA6}"/>
              </a:ext>
            </a:extLst>
          </p:cNvPr>
          <p:cNvSpPr txBox="1"/>
          <p:nvPr/>
        </p:nvSpPr>
        <p:spPr>
          <a:xfrm>
            <a:off x="2298700" y="719434"/>
            <a:ext cx="8229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Where in the text is the </a:t>
            </a:r>
            <a:r>
              <a:rPr lang="en-US" sz="2800" b="0" i="1" dirty="0">
                <a:effectLst/>
                <a:latin typeface="Algerian" panose="04020705040A02060702" pitchFamily="82" charset="0"/>
              </a:rPr>
              <a:t>last</a:t>
            </a:r>
            <a:r>
              <a:rPr lang="en-US" sz="2800" b="0" i="0" dirty="0">
                <a:effectLst/>
                <a:latin typeface="Algerian" panose="04020705040A02060702" pitchFamily="82" charset="0"/>
              </a:rPr>
              <a:t> occurrence of the string "casa"?: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90768-7306-E16B-AC03-D92AA4EBE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543" y="2274772"/>
            <a:ext cx="6462913" cy="37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969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7D01A1-E37A-6F09-389D-D0EA50254078}"/>
              </a:ext>
            </a:extLst>
          </p:cNvPr>
          <p:cNvSpPr txBox="1"/>
          <p:nvPr/>
        </p:nvSpPr>
        <p:spPr>
          <a:xfrm>
            <a:off x="2844800" y="516235"/>
            <a:ext cx="736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Where in the text is the last occurrence of the letter </a:t>
            </a:r>
            <a:r>
              <a:rPr lang="en-US" sz="28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"e"</a:t>
            </a:r>
            <a:r>
              <a:rPr lang="en-US" sz="2800" b="0" i="0" dirty="0">
                <a:effectLst/>
                <a:latin typeface="Algerian" panose="04020705040A02060702" pitchFamily="82" charset="0"/>
              </a:rPr>
              <a:t>?: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B3981A-36B1-9125-C264-425D1D07A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318" y="2158888"/>
            <a:ext cx="9995182" cy="26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819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2C02C0-C0DC-C172-A1A6-189235D49433}"/>
              </a:ext>
            </a:extLst>
          </p:cNvPr>
          <p:cNvSpPr txBox="1"/>
          <p:nvPr/>
        </p:nvSpPr>
        <p:spPr>
          <a:xfrm>
            <a:off x="1524000" y="555536"/>
            <a:ext cx="9144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Where in the text is the last occurrence of the letter "e" when you only search between position 5 and 10?: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F61B0-F7BD-BFDD-D6B7-2A065B0CE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083" y="2617672"/>
            <a:ext cx="7373857" cy="328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3536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32FCB7-156E-97FD-BBFC-6AF9400FE171}"/>
              </a:ext>
            </a:extLst>
          </p:cNvPr>
          <p:cNvSpPr txBox="1"/>
          <p:nvPr/>
        </p:nvSpPr>
        <p:spPr>
          <a:xfrm>
            <a:off x="2330450" y="784136"/>
            <a:ext cx="84455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If the value is not found, the </a:t>
            </a:r>
            <a:r>
              <a:rPr lang="en-US" sz="2400" b="0" i="0" dirty="0" err="1">
                <a:effectLst/>
                <a:latin typeface="Algerian" panose="04020705040A02060702" pitchFamily="82" charset="0"/>
              </a:rPr>
              <a:t>rfind</a:t>
            </a:r>
            <a:r>
              <a:rPr lang="en-US" sz="2400" b="0" i="0" dirty="0">
                <a:effectLst/>
                <a:latin typeface="Algerian" panose="04020705040A02060702" pitchFamily="82" charset="0"/>
              </a:rPr>
              <a:t>() method returns -1, but the </a:t>
            </a:r>
            <a:r>
              <a:rPr lang="en-US" sz="2400" b="0" i="0" dirty="0" err="1">
                <a:effectLst/>
                <a:latin typeface="Algerian" panose="04020705040A02060702" pitchFamily="82" charset="0"/>
              </a:rPr>
              <a:t>rindex</a:t>
            </a:r>
            <a:r>
              <a:rPr lang="en-US" sz="2400" b="0" i="0" dirty="0">
                <a:effectLst/>
                <a:latin typeface="Algerian" panose="04020705040A02060702" pitchFamily="82" charset="0"/>
              </a:rPr>
              <a:t>() method will raise an exception: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EDA0B-09A0-C116-49CC-52AEE2015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2792132"/>
            <a:ext cx="10617200" cy="127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58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27E13-046E-17C4-C8E8-B28A08D9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516467"/>
            <a:ext cx="10131425" cy="1456267"/>
          </a:xfrm>
        </p:spPr>
        <p:txBody>
          <a:bodyPr>
            <a:normAutofit fontScale="90000"/>
          </a:bodyPr>
          <a:lstStyle/>
          <a:p>
            <a:r>
              <a:rPr lang="en-US" sz="36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check if not</a:t>
            </a:r>
            <a:br>
              <a:rPr lang="en-US" sz="3600" b="0" i="0" dirty="0">
                <a:effectLst/>
                <a:latin typeface="Algerian" panose="04020705040A02060702" pitchFamily="82" charset="0"/>
              </a:rPr>
            </a:br>
            <a:r>
              <a:rPr lang="en-US" sz="3100" b="0" i="0" dirty="0">
                <a:effectLst/>
                <a:latin typeface="Algerian" panose="04020705040A02060702" pitchFamily="82" charset="0"/>
              </a:rPr>
              <a:t>To check if a certain phrase or character is NOT present in a string, we can use the keyword </a:t>
            </a:r>
            <a:r>
              <a:rPr lang="en-US" sz="31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not in</a:t>
            </a: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lang="en-PH" dirty="0"/>
            </a:br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36E72-D567-5CB6-9F19-1590A5F0495A}"/>
              </a:ext>
            </a:extLst>
          </p:cNvPr>
          <p:cNvSpPr txBox="1"/>
          <p:nvPr/>
        </p:nvSpPr>
        <p:spPr>
          <a:xfrm>
            <a:off x="1030287" y="1557235"/>
            <a:ext cx="93837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Check if 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“</a:t>
            </a:r>
            <a:r>
              <a:rPr lang="en-US" sz="2400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wala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"</a:t>
            </a:r>
            <a:r>
              <a:rPr lang="en-US" sz="2400" b="0" i="0" dirty="0">
                <a:effectLst/>
                <a:latin typeface="Algerian" panose="04020705040A02060702" pitchFamily="82" charset="0"/>
              </a:rPr>
              <a:t> is NOT present in the following text: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92EDD9-9105-696C-DDBD-A585C2896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8998" y="2629620"/>
            <a:ext cx="7845880" cy="199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4748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8225C-624D-24DD-B696-7713D92BD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1" y="20314"/>
            <a:ext cx="10131425" cy="1456267"/>
          </a:xfrm>
        </p:spPr>
        <p:txBody>
          <a:bodyPr/>
          <a:lstStyle/>
          <a:p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PH" dirty="0">
                <a:latin typeface="Algerian" panose="04020705040A02060702" pitchFamily="82" charset="0"/>
              </a:rPr>
              <a:t>Python String </a:t>
            </a:r>
            <a:r>
              <a:rPr lang="en-PH" dirty="0" err="1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rjust</a:t>
            </a:r>
            <a:r>
              <a:rPr lang="en-PH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() </a:t>
            </a:r>
            <a:r>
              <a:rPr lang="en-PH" dirty="0">
                <a:latin typeface="Algerian" panose="04020705040A02060702" pitchFamily="82" charset="0"/>
              </a:rPr>
              <a:t>Method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21B6E-678F-96E3-7BC4-22D5F5C75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16" y="1476581"/>
            <a:ext cx="9982510" cy="489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2613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2CFE83-1F5D-9D46-3590-91E799DF4A23}"/>
              </a:ext>
            </a:extLst>
          </p:cNvPr>
          <p:cNvSpPr txBox="1"/>
          <p:nvPr/>
        </p:nvSpPr>
        <p:spPr>
          <a:xfrm>
            <a:off x="2628900" y="719434"/>
            <a:ext cx="8128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Return a 20 characters long, right justified version of the word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"banana":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6D842-9E68-E6FA-58B2-AF4075AE1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036" y="2076335"/>
            <a:ext cx="8423090" cy="327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4516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A75C63-091F-A90E-9F97-831018CDF27E}"/>
              </a:ext>
            </a:extLst>
          </p:cNvPr>
          <p:cNvSpPr txBox="1"/>
          <p:nvPr/>
        </p:nvSpPr>
        <p:spPr>
          <a:xfrm>
            <a:off x="2133600" y="769035"/>
            <a:ext cx="792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Using the letter 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"O" </a:t>
            </a:r>
            <a:r>
              <a:rPr lang="en-US" sz="2400" b="0" i="0" dirty="0">
                <a:effectLst/>
                <a:latin typeface="Algerian" panose="04020705040A02060702" pitchFamily="82" charset="0"/>
              </a:rPr>
              <a:t>as the padding character: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96BF2-7811-D381-CF90-373E79613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4" y="1790471"/>
            <a:ext cx="8823326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009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BA7F5-7306-5EF7-E599-B1824C18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267" y="139700"/>
            <a:ext cx="10131425" cy="1456267"/>
          </a:xfrm>
        </p:spPr>
        <p:txBody>
          <a:bodyPr/>
          <a:lstStyle/>
          <a:p>
            <a:r>
              <a:rPr lang="en-PH" b="0" i="0" dirty="0">
                <a:effectLst/>
                <a:latin typeface="Algerian" panose="04020705040A02060702" pitchFamily="82" charset="0"/>
              </a:rPr>
              <a:t>Python String </a:t>
            </a:r>
            <a:r>
              <a:rPr lang="en-PH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rpartition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() </a:t>
            </a:r>
            <a:r>
              <a:rPr lang="en-PH" b="0" i="0" dirty="0">
                <a:effectLst/>
                <a:latin typeface="Algerian" panose="04020705040A02060702" pitchFamily="82" charset="0"/>
              </a:rPr>
              <a:t>Method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4E1134-C6DF-72A1-87B8-F38E31D23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08" y="1135008"/>
            <a:ext cx="10366991" cy="538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471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2F90E5-A797-CF83-ED71-25C5ED9F8A14}"/>
              </a:ext>
            </a:extLst>
          </p:cNvPr>
          <p:cNvSpPr txBox="1"/>
          <p:nvPr/>
        </p:nvSpPr>
        <p:spPr>
          <a:xfrm>
            <a:off x="2552700" y="253136"/>
            <a:ext cx="8255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Search for the last occurrence of the word "bananas", and return a tuple with three elements:</a:t>
            </a: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1 - everything before the "match"</a:t>
            </a:r>
            <a:br>
              <a:rPr lang="en-US" sz="2400" b="0" i="0" dirty="0">
                <a:effectLst/>
                <a:latin typeface="Algerian" panose="04020705040A02060702" pitchFamily="82" charset="0"/>
              </a:rPr>
            </a:br>
            <a:r>
              <a:rPr lang="en-US" sz="2400" b="0" i="0" dirty="0">
                <a:effectLst/>
                <a:latin typeface="Algerian" panose="04020705040A02060702" pitchFamily="82" charset="0"/>
              </a:rPr>
              <a:t>2 - the "match"</a:t>
            </a:r>
            <a:br>
              <a:rPr lang="en-US" sz="2400" b="0" i="0" dirty="0">
                <a:effectLst/>
                <a:latin typeface="Algerian" panose="04020705040A02060702" pitchFamily="82" charset="0"/>
              </a:rPr>
            </a:br>
            <a:r>
              <a:rPr lang="en-US" sz="2400" b="0" i="0" dirty="0">
                <a:effectLst/>
                <a:latin typeface="Algerian" panose="04020705040A02060702" pitchFamily="82" charset="0"/>
              </a:rPr>
              <a:t>3 - everything after the "match"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87F9D-1388-26EA-D6DA-59CFE9BC6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31" y="3312998"/>
            <a:ext cx="8802969" cy="228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8720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FD9BA0-B1FE-7264-AE3B-91CB56941B3D}"/>
              </a:ext>
            </a:extLst>
          </p:cNvPr>
          <p:cNvSpPr txBox="1"/>
          <p:nvPr/>
        </p:nvSpPr>
        <p:spPr>
          <a:xfrm>
            <a:off x="1917700" y="810736"/>
            <a:ext cx="9677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If the specified value is not found, the </a:t>
            </a:r>
            <a:r>
              <a:rPr lang="en-US" sz="2400" b="0" i="0" dirty="0" err="1">
                <a:effectLst/>
                <a:latin typeface="Algerian" panose="04020705040A02060702" pitchFamily="82" charset="0"/>
              </a:rPr>
              <a:t>rpartition</a:t>
            </a:r>
            <a:r>
              <a:rPr lang="en-US" sz="2400" b="0" i="0" dirty="0">
                <a:effectLst/>
                <a:latin typeface="Algerian" panose="04020705040A02060702" pitchFamily="82" charset="0"/>
              </a:rPr>
              <a:t>() method returns a tuple containing: 1 - an empty string, 2 - an empty string, 3 - the whole string</a:t>
            </a:r>
            <a:r>
              <a:rPr lang="en-US" b="0" i="0" dirty="0">
                <a:effectLst/>
                <a:latin typeface="Algerian" panose="04020705040A02060702" pitchFamily="82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6AACC9-A655-72A2-0AE2-2C3C67BD1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971" y="2512713"/>
            <a:ext cx="9700057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8732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B713-FCDF-F481-5030-11ED5F628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401" y="0"/>
            <a:ext cx="10131425" cy="1456267"/>
          </a:xfrm>
        </p:spPr>
        <p:txBody>
          <a:bodyPr/>
          <a:lstStyle/>
          <a:p>
            <a:r>
              <a:rPr lang="en-PH" b="0" i="0" dirty="0">
                <a:effectLst/>
                <a:latin typeface="Algerian" panose="04020705040A02060702" pitchFamily="82" charset="0"/>
              </a:rPr>
              <a:t>Python String </a:t>
            </a:r>
            <a:r>
              <a:rPr lang="en-PH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rsplit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() </a:t>
            </a:r>
            <a:r>
              <a:rPr lang="en-PH" b="0" i="0" dirty="0">
                <a:effectLst/>
                <a:latin typeface="Algerian" panose="04020705040A02060702" pitchFamily="82" charset="0"/>
              </a:rPr>
              <a:t>Method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0CBA-2CCD-B874-DF54-E5B9EF42B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387" y="2307939"/>
            <a:ext cx="10131425" cy="3649133"/>
          </a:xfrm>
        </p:spPr>
        <p:txBody>
          <a:bodyPr/>
          <a:lstStyle/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Split the string into a list with maximum 2 items:</a:t>
            </a:r>
          </a:p>
          <a:p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A9A6B0-383B-2F80-CAC3-D4E6B2F4E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4" y="818764"/>
            <a:ext cx="10306052" cy="2610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4BAAED-8385-7FDB-24D8-1F4594DD4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84" y="4280671"/>
            <a:ext cx="9819115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9678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D49F-D0C9-5BBB-B028-A752C6EA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101" y="-114300"/>
            <a:ext cx="10131425" cy="1456267"/>
          </a:xfrm>
        </p:spPr>
        <p:txBody>
          <a:bodyPr/>
          <a:lstStyle/>
          <a:p>
            <a:r>
              <a:rPr lang="en-PH" b="0" i="0" dirty="0">
                <a:effectLst/>
                <a:latin typeface="Algerian" panose="04020705040A02060702" pitchFamily="82" charset="0"/>
              </a:rPr>
              <a:t>Python String </a:t>
            </a:r>
            <a:r>
              <a:rPr lang="en-PH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rstrip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() </a:t>
            </a:r>
            <a:r>
              <a:rPr lang="en-PH" b="0" i="0" dirty="0">
                <a:effectLst/>
                <a:latin typeface="Algerian" panose="04020705040A02060702" pitchFamily="82" charset="0"/>
              </a:rPr>
              <a:t>Method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CE9EF-F27A-12AA-3ACB-A6C716830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99" y="2070100"/>
            <a:ext cx="10131425" cy="3649133"/>
          </a:xfrm>
        </p:spPr>
        <p:txBody>
          <a:bodyPr/>
          <a:lstStyle/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Remove the trailing characters if they are </a:t>
            </a:r>
            <a:r>
              <a:rPr lang="en-US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commas, s, q, or w: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5927C-A44A-0D88-37CD-856CAAB4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30" y="613833"/>
            <a:ext cx="10727365" cy="2729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EBBE8-97EC-E274-E503-3558D30A5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12" y="4071167"/>
            <a:ext cx="10131425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5885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BC18D-24B4-7F6F-52AE-60FD8F390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101" y="330200"/>
            <a:ext cx="10131425" cy="1456267"/>
          </a:xfrm>
        </p:spPr>
        <p:txBody>
          <a:bodyPr/>
          <a:lstStyle/>
          <a:p>
            <a:r>
              <a:rPr lang="en-PH" b="0" i="0" dirty="0">
                <a:effectLst/>
                <a:latin typeface="Algerian" panose="04020705040A02060702" pitchFamily="82" charset="0"/>
              </a:rPr>
              <a:t>Python String 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split() </a:t>
            </a:r>
            <a:r>
              <a:rPr lang="en-PH" b="0" i="0" dirty="0">
                <a:effectLst/>
                <a:latin typeface="Algerian" panose="04020705040A02060702" pitchFamily="82" charset="0"/>
              </a:rPr>
              <a:t>Method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9A4BB5-DA36-9238-AAB0-6FB000421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337" y="1367367"/>
            <a:ext cx="11109326" cy="4974167"/>
          </a:xfrm>
        </p:spPr>
      </p:pic>
    </p:spTree>
    <p:extLst>
      <p:ext uri="{BB962C8B-B14F-4D97-AF65-F5344CB8AC3E}">
        <p14:creationId xmlns:p14="http://schemas.microsoft.com/office/powerpoint/2010/main" val="69426467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E0B9C1-D560-7DA4-85D2-1CDD9B8587FC}"/>
              </a:ext>
            </a:extLst>
          </p:cNvPr>
          <p:cNvSpPr txBox="1"/>
          <p:nvPr/>
        </p:nvSpPr>
        <p:spPr>
          <a:xfrm>
            <a:off x="2171700" y="579734"/>
            <a:ext cx="7848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Split the string, using comma, followed by a space, as a separator: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03645-4C8A-1CB1-6A94-F558C7478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66" y="2150533"/>
            <a:ext cx="10425834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44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DB129-3B30-5630-ABF4-554D0BB78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12234"/>
            <a:ext cx="10350499" cy="1689100"/>
          </a:xfrm>
        </p:spPr>
        <p:txBody>
          <a:bodyPr>
            <a:normAutofit fontScale="90000"/>
          </a:bodyPr>
          <a:lstStyle/>
          <a:p>
            <a:r>
              <a:rPr lang="en-PH" sz="3600" dirty="0">
                <a:latin typeface="Algerian" panose="04020705040A02060702" pitchFamily="82" charset="0"/>
              </a:rPr>
              <a:t>                          Use it an </a:t>
            </a:r>
            <a:r>
              <a:rPr lang="en-PH" sz="36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if</a:t>
            </a:r>
            <a:r>
              <a:rPr lang="en-PH" sz="3600" dirty="0">
                <a:latin typeface="Algerian" panose="04020705040A02060702" pitchFamily="82" charset="0"/>
              </a:rPr>
              <a:t> statement</a:t>
            </a:r>
            <a:br>
              <a:rPr lang="en-PH" sz="3600" dirty="0">
                <a:latin typeface="Algerian" panose="04020705040A02060702" pitchFamily="82" charset="0"/>
              </a:rPr>
            </a:br>
            <a:r>
              <a:rPr lang="en-US" sz="36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Example</a:t>
            </a:r>
            <a:br>
              <a:rPr lang="en-US" sz="3600" b="0" i="0" dirty="0">
                <a:effectLst/>
                <a:latin typeface="Algerian" panose="04020705040A02060702" pitchFamily="82" charset="0"/>
              </a:rPr>
            </a:br>
            <a:r>
              <a:rPr lang="en-US" sz="3600" b="0" i="0" dirty="0">
                <a:effectLst/>
                <a:latin typeface="Algerian" panose="04020705040A02060702" pitchFamily="82" charset="0"/>
              </a:rPr>
              <a:t>print only if </a:t>
            </a:r>
            <a:r>
              <a:rPr lang="en-US" sz="36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“</a:t>
            </a:r>
            <a:r>
              <a:rPr lang="en-US" sz="3600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wala</a:t>
            </a:r>
            <a:r>
              <a:rPr lang="en-US" sz="36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"</a:t>
            </a:r>
            <a:r>
              <a:rPr lang="en-US" sz="3600" b="0" i="0" dirty="0">
                <a:effectLst/>
                <a:latin typeface="Algerian" panose="04020705040A02060702" pitchFamily="82" charset="0"/>
              </a:rPr>
              <a:t> is NOT present</a:t>
            </a:r>
            <a:r>
              <a:rPr lang="en-US" sz="36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:</a:t>
            </a:r>
            <a:br>
              <a:rPr lang="en-US" sz="36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</a:br>
            <a:br>
              <a:rPr lang="en-PH" dirty="0"/>
            </a:br>
            <a:endParaRPr lang="en-PH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42FC46-BC34-5D40-1D5E-EC75F3407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751" y="1953331"/>
            <a:ext cx="8172042" cy="213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9276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34D5C-6CB1-9DF0-B92C-CD30B83EBA40}"/>
              </a:ext>
            </a:extLst>
          </p:cNvPr>
          <p:cNvSpPr txBox="1"/>
          <p:nvPr/>
        </p:nvSpPr>
        <p:spPr>
          <a:xfrm>
            <a:off x="2070100" y="807135"/>
            <a:ext cx="8051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Split the string into a list with maximum 2 items: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572A1-3FE8-894E-D43B-DCB7FC45A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11" y="2042868"/>
            <a:ext cx="9806544" cy="267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7745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31D38-F583-94F2-612A-1105E1E0F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974" y="673100"/>
            <a:ext cx="10131425" cy="1456267"/>
          </a:xfrm>
        </p:spPr>
        <p:txBody>
          <a:bodyPr/>
          <a:lstStyle/>
          <a:p>
            <a:r>
              <a:rPr lang="en-PH" b="0" i="0" dirty="0">
                <a:effectLst/>
                <a:latin typeface="Algerian" panose="04020705040A02060702" pitchFamily="82" charset="0"/>
              </a:rPr>
              <a:t>Python String </a:t>
            </a:r>
            <a:r>
              <a:rPr lang="en-PH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splitlines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() </a:t>
            </a:r>
            <a:r>
              <a:rPr lang="en-PH" b="0" i="0" dirty="0">
                <a:effectLst/>
                <a:latin typeface="Algerian" panose="04020705040A02060702" pitchFamily="82" charset="0"/>
              </a:rPr>
              <a:t>Method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F45435-95E8-3D10-06DB-A42880A08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04" y="1655232"/>
            <a:ext cx="10452722" cy="497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290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CA4849-5933-1EB4-66AA-B8DBB6E7E1FE}"/>
              </a:ext>
            </a:extLst>
          </p:cNvPr>
          <p:cNvSpPr txBox="1"/>
          <p:nvPr/>
        </p:nvSpPr>
        <p:spPr>
          <a:xfrm>
            <a:off x="2374900" y="833735"/>
            <a:ext cx="7442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Split a string into a list where each line is a list item: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4AEBDE-9669-B195-EBE2-2EA5B24DB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080" y="2218730"/>
            <a:ext cx="8971776" cy="280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6062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5F8407-6D06-1473-3509-C271945D7F9B}"/>
              </a:ext>
            </a:extLst>
          </p:cNvPr>
          <p:cNvSpPr txBox="1"/>
          <p:nvPr/>
        </p:nvSpPr>
        <p:spPr>
          <a:xfrm>
            <a:off x="2400300" y="794435"/>
            <a:ext cx="81153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Split the string, but keep the line breaks: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7A5C07-DBF5-5D9E-7515-B24A171AB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19" y="2140778"/>
            <a:ext cx="9843261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162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0759-18A0-015B-77A4-E3FB6146B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101" y="431800"/>
            <a:ext cx="10131425" cy="1456267"/>
          </a:xfrm>
        </p:spPr>
        <p:txBody>
          <a:bodyPr/>
          <a:lstStyle/>
          <a:p>
            <a:r>
              <a:rPr lang="en-PH" b="0" i="0" dirty="0">
                <a:effectLst/>
                <a:latin typeface="Algerian" panose="04020705040A02060702" pitchFamily="82" charset="0"/>
              </a:rPr>
              <a:t>Python String </a:t>
            </a:r>
            <a:r>
              <a:rPr lang="en-PH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startswith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() </a:t>
            </a:r>
            <a:r>
              <a:rPr lang="en-PH" b="0" i="0" dirty="0">
                <a:effectLst/>
                <a:latin typeface="Algerian" panose="04020705040A02060702" pitchFamily="82" charset="0"/>
              </a:rPr>
              <a:t>Method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1265CC-21F8-90E6-9203-CEFF9BDAC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4" y="1456267"/>
            <a:ext cx="10353673" cy="456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066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8D2A04-5F8A-0509-A127-6C8DF1BD3443}"/>
              </a:ext>
            </a:extLst>
          </p:cNvPr>
          <p:cNvSpPr txBox="1"/>
          <p:nvPr/>
        </p:nvSpPr>
        <p:spPr>
          <a:xfrm>
            <a:off x="2590800" y="642035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Check if the string starts with "Hello":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5975D-91DB-A98F-A6CF-7188D108A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97" y="2027030"/>
            <a:ext cx="8214206" cy="378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6977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FEE2C6-F8E1-F595-2239-9826E00E901C}"/>
              </a:ext>
            </a:extLst>
          </p:cNvPr>
          <p:cNvSpPr txBox="1"/>
          <p:nvPr/>
        </p:nvSpPr>
        <p:spPr>
          <a:xfrm>
            <a:off x="2565400" y="744835"/>
            <a:ext cx="7277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400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Check if position 7 to 20 starts with the characters 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"</a:t>
            </a:r>
            <a:r>
              <a:rPr lang="en-US" sz="2400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wel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":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70348-A7F0-1BE6-3859-F29ED14C2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62" y="2428650"/>
            <a:ext cx="9396997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027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5AD0-4DB8-ACF0-1833-3E2B5D4E4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401" y="431800"/>
            <a:ext cx="10131425" cy="1456267"/>
          </a:xfrm>
        </p:spPr>
        <p:txBody>
          <a:bodyPr/>
          <a:lstStyle/>
          <a:p>
            <a:r>
              <a:rPr lang="en-PH" b="0" i="0" dirty="0">
                <a:effectLst/>
                <a:latin typeface="Algerian" panose="04020705040A02060702" pitchFamily="82" charset="0"/>
              </a:rPr>
              <a:t>Python String 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strip() </a:t>
            </a:r>
            <a:r>
              <a:rPr lang="en-PH" b="0" i="0" dirty="0">
                <a:effectLst/>
                <a:latin typeface="Algerian" panose="04020705040A02060702" pitchFamily="82" charset="0"/>
              </a:rPr>
              <a:t>Method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73A4-B4C4-D13A-24A7-952E92ADC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25" y="1700388"/>
            <a:ext cx="9965375" cy="472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0767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D8486A-A393-4249-8F7D-A0F8551CA592}"/>
              </a:ext>
            </a:extLst>
          </p:cNvPr>
          <p:cNvSpPr txBox="1"/>
          <p:nvPr/>
        </p:nvSpPr>
        <p:spPr>
          <a:xfrm>
            <a:off x="1784350" y="803870"/>
            <a:ext cx="86233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Remove spaces at the beginning and at the end of the string: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DCD4B-6260-3497-BB0D-046854CD4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0" y="2390662"/>
            <a:ext cx="8232835" cy="318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3642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8B08A8-1775-C408-BA52-3808B8D25801}"/>
              </a:ext>
            </a:extLst>
          </p:cNvPr>
          <p:cNvSpPr txBox="1"/>
          <p:nvPr/>
        </p:nvSpPr>
        <p:spPr>
          <a:xfrm>
            <a:off x="1524000" y="832535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Remove the leading and trailing characters: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37F85-C4C7-86C6-53A5-F98385CDC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81" y="2157359"/>
            <a:ext cx="8961719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21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720C-1456-C126-9501-3946E19A3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1060" y="-613513"/>
            <a:ext cx="10131427" cy="3124199"/>
          </a:xfrm>
        </p:spPr>
        <p:txBody>
          <a:bodyPr>
            <a:normAutofit/>
          </a:bodyPr>
          <a:lstStyle/>
          <a:p>
            <a:r>
              <a:rPr lang="en-PH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Python - Slicing Strings</a:t>
            </a:r>
            <a:br>
              <a:rPr lang="en-PH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sz="2400" dirty="0">
              <a:latin typeface="Algerian" panose="04020705040A02060702" pitchFamily="8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7FDA8-EAC9-D8BB-EED1-CC5078D0C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114" y="1625783"/>
            <a:ext cx="8198892" cy="19685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1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Slicing</a:t>
            </a: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You can return a range of characters by using the slice syntax.</a:t>
            </a: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Specify the start index and the end index, separated by a colon, to return a part of the string</a:t>
            </a:r>
          </a:p>
          <a:p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6015F-090A-2B43-653A-EE8718D1014A}"/>
              </a:ext>
            </a:extLst>
          </p:cNvPr>
          <p:cNvSpPr txBox="1"/>
          <p:nvPr/>
        </p:nvSpPr>
        <p:spPr>
          <a:xfrm>
            <a:off x="1154114" y="3257726"/>
            <a:ext cx="797718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8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Get the characters from position 2 to position 5 (not included):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11B3A1-BD03-CC5B-A232-4795DE448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14" y="4606856"/>
            <a:ext cx="9292247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1006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E085-A07E-A501-E634-5C51DAD39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382377"/>
            <a:ext cx="10131425" cy="1456267"/>
          </a:xfrm>
        </p:spPr>
        <p:txBody>
          <a:bodyPr/>
          <a:lstStyle/>
          <a:p>
            <a:r>
              <a:rPr lang="en-PH" b="0" i="0" dirty="0">
                <a:effectLst/>
                <a:latin typeface="Algerian" panose="04020705040A02060702" pitchFamily="82" charset="0"/>
              </a:rPr>
              <a:t>Python String </a:t>
            </a:r>
            <a:r>
              <a:rPr lang="en-PH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swapcase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() </a:t>
            </a:r>
            <a:r>
              <a:rPr lang="en-PH" b="0" i="0" dirty="0">
                <a:effectLst/>
                <a:latin typeface="Algerian" panose="04020705040A02060702" pitchFamily="82" charset="0"/>
              </a:rPr>
              <a:t>Method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D0F83-CA6B-41BB-0B10-3DE0CB0C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274" y="1354667"/>
            <a:ext cx="8897592" cy="512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5017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55531F-DEFE-7F86-8553-9FA509C3CBF1}"/>
              </a:ext>
            </a:extLst>
          </p:cNvPr>
          <p:cNvSpPr txBox="1"/>
          <p:nvPr/>
        </p:nvSpPr>
        <p:spPr>
          <a:xfrm>
            <a:off x="2374900" y="668634"/>
            <a:ext cx="7721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400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Make the lower case letters upper case and the upper case letters lower case: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E95C7-E66A-0CEA-D855-D0469E75C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101" y="2143317"/>
            <a:ext cx="8172399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117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E3C1-D17C-125F-AD5E-084F0D52D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5" y="952500"/>
            <a:ext cx="10131425" cy="1456267"/>
          </a:xfrm>
        </p:spPr>
        <p:txBody>
          <a:bodyPr/>
          <a:lstStyle/>
          <a:p>
            <a:r>
              <a:rPr lang="en-PH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title() </a:t>
            </a:r>
            <a:r>
              <a:rPr lang="en-PH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Method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69A8E-F1BD-8A6E-5DDC-398E47BF5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83" y="1998133"/>
            <a:ext cx="9957433" cy="441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814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890F82-80B1-C4B0-740B-CA72729D5230}"/>
              </a:ext>
            </a:extLst>
          </p:cNvPr>
          <p:cNvSpPr txBox="1"/>
          <p:nvPr/>
        </p:nvSpPr>
        <p:spPr>
          <a:xfrm>
            <a:off x="2673350" y="413435"/>
            <a:ext cx="68453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Make the first letter in each word upper case: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91B85-5BA9-17AC-EE0C-4EA56B5DA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0" y="1905091"/>
            <a:ext cx="5560441" cy="31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12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79118F-2063-4D56-BB8A-414AFADCA944}"/>
              </a:ext>
            </a:extLst>
          </p:cNvPr>
          <p:cNvSpPr txBox="1"/>
          <p:nvPr/>
        </p:nvSpPr>
        <p:spPr>
          <a:xfrm>
            <a:off x="1943100" y="832535"/>
            <a:ext cx="8305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Make the first letter in each word upper case: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CFAB08-FDF0-8F0E-F20F-5DCD8AF4D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057" y="2076335"/>
            <a:ext cx="9005886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2946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A97CCF-713C-2F71-7A4C-F70FA403A0B0}"/>
              </a:ext>
            </a:extLst>
          </p:cNvPr>
          <p:cNvSpPr txBox="1"/>
          <p:nvPr/>
        </p:nvSpPr>
        <p:spPr>
          <a:xfrm>
            <a:off x="2311400" y="668634"/>
            <a:ext cx="71247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Note that the first letter after a non-alphabet letter is converted into a upper case letter: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8D27C-71AB-D18D-0395-9BD60D38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976" y="2709550"/>
            <a:ext cx="6682672" cy="299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221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9F7A4-B621-31C9-459D-9C00B1DD5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1" y="-88900"/>
            <a:ext cx="10131425" cy="1456267"/>
          </a:xfrm>
        </p:spPr>
        <p:txBody>
          <a:bodyPr/>
          <a:lstStyle/>
          <a:p>
            <a:r>
              <a:rPr lang="en-PH" b="0" i="0" dirty="0">
                <a:effectLst/>
                <a:latin typeface="Algerian" panose="04020705040A02060702" pitchFamily="82" charset="0"/>
              </a:rPr>
              <a:t>Python String 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translate() </a:t>
            </a:r>
            <a:r>
              <a:rPr lang="en-PH" b="0" i="0" dirty="0">
                <a:effectLst/>
                <a:latin typeface="Algerian" panose="04020705040A02060702" pitchFamily="82" charset="0"/>
              </a:rPr>
              <a:t>Method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8539-C101-4DF4-84C2-83E24B1A1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1" y="1909376"/>
            <a:ext cx="10131425" cy="3649133"/>
          </a:xfrm>
        </p:spPr>
        <p:txBody>
          <a:bodyPr/>
          <a:lstStyle/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Replace any </a:t>
            </a:r>
            <a:r>
              <a:rPr lang="en-US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"S" </a:t>
            </a:r>
            <a:r>
              <a:rPr lang="en-US" sz="2000" b="0" i="0" dirty="0">
                <a:effectLst/>
                <a:latin typeface="Algerian" panose="04020705040A02060702" pitchFamily="82" charset="0"/>
              </a:rPr>
              <a:t>characters with a </a:t>
            </a:r>
            <a:r>
              <a:rPr lang="en-US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"P"</a:t>
            </a:r>
            <a:r>
              <a:rPr lang="en-US" sz="2000" b="0" i="0" dirty="0">
                <a:effectLst/>
                <a:latin typeface="Algerian" panose="04020705040A02060702" pitchFamily="82" charset="0"/>
              </a:rPr>
              <a:t> character: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D9118-D651-9BCC-3FBA-1923AB500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6" y="639233"/>
            <a:ext cx="10014580" cy="248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6AD8A1-E7BD-644C-DCCD-1BDA8DD8B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723" y="4081928"/>
            <a:ext cx="8105380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5374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9ABA-83D3-A0BB-DB98-27653D5D2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101" y="-139701"/>
            <a:ext cx="10131425" cy="1456267"/>
          </a:xfrm>
        </p:spPr>
        <p:txBody>
          <a:bodyPr/>
          <a:lstStyle/>
          <a:p>
            <a:r>
              <a:rPr lang="en-PH" b="0" i="0" dirty="0">
                <a:effectLst/>
                <a:latin typeface="Algerian" panose="04020705040A02060702" pitchFamily="82" charset="0"/>
              </a:rPr>
              <a:t>Python String 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upper() </a:t>
            </a:r>
            <a:r>
              <a:rPr lang="en-PH" b="0" i="0" dirty="0">
                <a:effectLst/>
                <a:latin typeface="Algerian" panose="04020705040A02060702" pitchFamily="82" charset="0"/>
              </a:rPr>
              <a:t>Method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1A0C8-2566-7CC1-B7D4-B19FDC3EE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16518"/>
            <a:ext cx="10131425" cy="3649133"/>
          </a:xfrm>
        </p:spPr>
        <p:txBody>
          <a:bodyPr/>
          <a:lstStyle/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Upper case the string:</a:t>
            </a:r>
          </a:p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3B2A1-41EB-1C31-761C-BE4AFF72F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61" y="588433"/>
            <a:ext cx="11314738" cy="2924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DA763-7DAE-71AE-E422-C84A47DF4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91" y="4517008"/>
            <a:ext cx="10349209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2383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E0FDD-E538-D2A5-CE2B-3A4E22994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1" y="-127000"/>
            <a:ext cx="10131425" cy="1456267"/>
          </a:xfrm>
        </p:spPr>
        <p:txBody>
          <a:bodyPr/>
          <a:lstStyle/>
          <a:p>
            <a:r>
              <a:rPr lang="en-PH" b="0" i="0" dirty="0">
                <a:effectLst/>
                <a:latin typeface="Algerian" panose="04020705040A02060702" pitchFamily="82" charset="0"/>
              </a:rPr>
              <a:t>Python String </a:t>
            </a:r>
            <a:r>
              <a:rPr lang="en-PH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zfill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() </a:t>
            </a:r>
            <a:r>
              <a:rPr lang="en-PH" b="0" i="0" dirty="0">
                <a:effectLst/>
                <a:latin typeface="Algerian" panose="04020705040A02060702" pitchFamily="82" charset="0"/>
              </a:rPr>
              <a:t>Method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707F8-A63A-C6D8-AB0A-4A4309D7B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2057400"/>
            <a:ext cx="10131425" cy="3649133"/>
          </a:xfrm>
        </p:spPr>
        <p:txBody>
          <a:bodyPr/>
          <a:lstStyle/>
          <a:p>
            <a:pPr algn="l"/>
            <a:r>
              <a:rPr lang="en-US" sz="2000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000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Fill the string with zeros until it is 10 characters long:</a:t>
            </a:r>
          </a:p>
          <a:p>
            <a:endParaRPr lang="en-PH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A5513F-91AB-5A17-F869-C9FB3AF50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601133"/>
            <a:ext cx="10477499" cy="256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D3DE85-0059-4621-2B97-D0DE9686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79" y="4306860"/>
            <a:ext cx="9922541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542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E23B96-AD68-B650-4C0B-F968FE05D6FD}"/>
              </a:ext>
            </a:extLst>
          </p:cNvPr>
          <p:cNvSpPr txBox="1"/>
          <p:nvPr/>
        </p:nvSpPr>
        <p:spPr>
          <a:xfrm>
            <a:off x="1143000" y="5138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lgerian" panose="04020705040A02060702" pitchFamily="82" charset="0"/>
              </a:rPr>
              <a:t>Python Lists</a:t>
            </a:r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E6FC3-42FC-3DD4-FAD6-F9DC606371B8}"/>
              </a:ext>
            </a:extLst>
          </p:cNvPr>
          <p:cNvSpPr txBox="1"/>
          <p:nvPr/>
        </p:nvSpPr>
        <p:spPr>
          <a:xfrm>
            <a:off x="365127" y="1337733"/>
            <a:ext cx="6096000" cy="2944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Algerian" panose="04020705040A02060702" pitchFamily="82" charset="0"/>
              </a:rPr>
              <a:t>Lists are used to store multiple items in a single variable.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Algerian" panose="04020705040A02060702" pitchFamily="82" charset="0"/>
              </a:rPr>
              <a:t>Lists are one of 4 built-in data types in Python used to store collections of data, the other 3 are </a:t>
            </a:r>
            <a:r>
              <a:rPr lang="en-US" altLang="zh-TW" sz="1800" dirty="0">
                <a:latin typeface="Algerian" panose="04020705040A02060702" pitchFamily="8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Tuple</a:t>
            </a:r>
            <a:r>
              <a:rPr lang="en-US" altLang="zh-TW" sz="1800" dirty="0">
                <a:latin typeface="Algerian" panose="04020705040A02060702" pitchFamily="82" charset="0"/>
              </a:rPr>
              <a:t>, </a:t>
            </a:r>
            <a:r>
              <a:rPr lang="en-US" altLang="zh-TW" sz="1800" dirty="0">
                <a:latin typeface="Algerian" panose="04020705040A02060702" pitchFamily="8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</a:t>
            </a:r>
            <a:r>
              <a:rPr lang="en-US" altLang="zh-TW" sz="1800" dirty="0">
                <a:latin typeface="Algerian" panose="04020705040A02060702" pitchFamily="82" charset="0"/>
              </a:rPr>
              <a:t>, and </a:t>
            </a:r>
            <a:r>
              <a:rPr lang="en-US" altLang="zh-TW" sz="1800" dirty="0">
                <a:latin typeface="Algerian" panose="04020705040A02060702" pitchFamily="8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Dictionary</a:t>
            </a:r>
            <a:r>
              <a:rPr lang="en-US" altLang="zh-TW" sz="1800" dirty="0">
                <a:latin typeface="Algerian" panose="04020705040A02060702" pitchFamily="82" charset="0"/>
              </a:rPr>
              <a:t>, all with different qualities and usage.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Algerian" panose="04020705040A02060702" pitchFamily="82" charset="0"/>
              </a:rPr>
              <a:t>Lists are created using square brackets:</a:t>
            </a:r>
            <a:endParaRPr lang="en-US" altLang="zh-TW" sz="1800" b="0" i="0" dirty="0">
              <a:effectLst/>
              <a:latin typeface="Algerian" panose="04020705040A02060702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7584DC-921A-C73B-D88F-AB154D2AD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1" y="4351895"/>
            <a:ext cx="4220164" cy="104789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F23C6D-76C7-87B5-A398-0AA08018628A}"/>
              </a:ext>
            </a:extLst>
          </p:cNvPr>
          <p:cNvCxnSpPr>
            <a:cxnSpLocks/>
          </p:cNvCxnSpPr>
          <p:nvPr/>
        </p:nvCxnSpPr>
        <p:spPr>
          <a:xfrm flipH="1" flipV="1">
            <a:off x="4019550" y="4572398"/>
            <a:ext cx="342900" cy="159378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2">
            <a:extLst>
              <a:ext uri="{FF2B5EF4-FFF2-40B4-BE49-F238E27FC236}">
                <a16:creationId xmlns:a16="http://schemas.microsoft.com/office/drawing/2014/main" id="{CD317348-8CAD-96E6-3FEB-862AAC544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1600" dirty="0">
                <a:latin typeface="Algerian" panose="04020705040A02060702" pitchFamily="82" charset="0"/>
              </a:rPr>
              <a:t>Square brackets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D5D94C-B079-1239-9E30-DC429B98DD30}"/>
              </a:ext>
            </a:extLst>
          </p:cNvPr>
          <p:cNvSpPr txBox="1"/>
          <p:nvPr/>
        </p:nvSpPr>
        <p:spPr>
          <a:xfrm>
            <a:off x="7239000" y="664615"/>
            <a:ext cx="389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8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Python</a:t>
            </a:r>
            <a:r>
              <a:rPr lang="en-PH" sz="1800" dirty="0">
                <a:latin typeface="Algerian" panose="04020705040A02060702" pitchFamily="82" charset="0"/>
              </a:rPr>
              <a:t> </a:t>
            </a:r>
            <a:r>
              <a:rPr lang="en-PH" sz="18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- Access</a:t>
            </a:r>
            <a:r>
              <a:rPr lang="en-PH" sz="1800" dirty="0">
                <a:latin typeface="Algerian" panose="04020705040A02060702" pitchFamily="82" charset="0"/>
              </a:rPr>
              <a:t> </a:t>
            </a:r>
            <a:r>
              <a:rPr lang="en-PH" sz="18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List</a:t>
            </a:r>
            <a:r>
              <a:rPr lang="en-PH" sz="1800" dirty="0">
                <a:latin typeface="Algerian" panose="04020705040A02060702" pitchFamily="82" charset="0"/>
              </a:rPr>
              <a:t> </a:t>
            </a:r>
            <a:r>
              <a:rPr lang="en-PH" sz="18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Items</a:t>
            </a:r>
            <a:endParaRPr lang="en-PH" sz="1800" b="0" i="0" dirty="0">
              <a:solidFill>
                <a:schemeClr val="accent6">
                  <a:lumMod val="75000"/>
                </a:schemeClr>
              </a:solidFill>
              <a:effectLst/>
              <a:latin typeface="Algerian" panose="04020705040A02060702" pitchFamily="8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B3FFAF-BA51-2F06-99D7-9B0BF99ACF75}"/>
              </a:ext>
            </a:extLst>
          </p:cNvPr>
          <p:cNvSpPr txBox="1"/>
          <p:nvPr/>
        </p:nvSpPr>
        <p:spPr>
          <a:xfrm>
            <a:off x="6975475" y="914788"/>
            <a:ext cx="4162425" cy="1157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Algerian" panose="04020705040A02060702" pitchFamily="82" charset="0"/>
              </a:rPr>
              <a:t>List items are indexed and you can access them by referring to the </a:t>
            </a:r>
            <a:r>
              <a:rPr lang="en-US" sz="1600" dirty="0">
                <a:solidFill>
                  <a:srgbClr val="FF0000"/>
                </a:solidFill>
                <a:latin typeface="Algerian" panose="04020705040A02060702" pitchFamily="82" charset="0"/>
              </a:rPr>
              <a:t>index number</a:t>
            </a:r>
            <a:r>
              <a:rPr lang="en-US" sz="1600" dirty="0">
                <a:solidFill>
                  <a:srgbClr val="000000"/>
                </a:solidFill>
                <a:latin typeface="Algerian" panose="04020705040A02060702" pitchFamily="82" charset="0"/>
              </a:rPr>
              <a:t>:</a:t>
            </a:r>
            <a:endParaRPr lang="en-PH" sz="1600" dirty="0">
              <a:latin typeface="Algerian" panose="04020705040A02060702" pitchFamily="8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0FA208-06E4-496C-2C62-CF9034296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5475" y="2127752"/>
            <a:ext cx="4629796" cy="107647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9E99877-052F-F5A9-B9BF-B0A9EA4334DE}"/>
              </a:ext>
            </a:extLst>
          </p:cNvPr>
          <p:cNvCxnSpPr/>
          <p:nvPr/>
        </p:nvCxnSpPr>
        <p:spPr>
          <a:xfrm flipH="1" flipV="1">
            <a:off x="8551862" y="2723644"/>
            <a:ext cx="152400" cy="141071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3BC1B2B-990B-5B25-79ED-F9E76BB92DE3}"/>
              </a:ext>
            </a:extLst>
          </p:cNvPr>
          <p:cNvSpPr txBox="1"/>
          <p:nvPr/>
        </p:nvSpPr>
        <p:spPr>
          <a:xfrm>
            <a:off x="7875882" y="41672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Index number</a:t>
            </a:r>
            <a:endParaRPr lang="en-PH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27D41C-987C-6CDB-7F61-BA5B15D8B093}"/>
              </a:ext>
            </a:extLst>
          </p:cNvPr>
          <p:cNvSpPr txBox="1"/>
          <p:nvPr/>
        </p:nvSpPr>
        <p:spPr>
          <a:xfrm>
            <a:off x="3413127" y="6172156"/>
            <a:ext cx="698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Square bracket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22247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2938F-2D75-85EB-1487-C52592F9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52401"/>
            <a:ext cx="10131427" cy="3124199"/>
          </a:xfrm>
        </p:spPr>
        <p:txBody>
          <a:bodyPr>
            <a:normAutofit fontScale="90000"/>
          </a:bodyPr>
          <a:lstStyle/>
          <a:p>
            <a:pPr algn="l"/>
            <a:r>
              <a:rPr lang="en-US" b="0" i="0" dirty="0">
                <a:effectLst/>
                <a:latin typeface="Algerian" panose="04020705040A02060702" pitchFamily="82" charset="0"/>
              </a:rPr>
              <a:t>                          </a:t>
            </a:r>
            <a:r>
              <a:rPr lang="en-US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Slice From the Start</a:t>
            </a:r>
            <a:br>
              <a:rPr lang="en-US" b="0" i="0" dirty="0">
                <a:effectLst/>
                <a:latin typeface="Algerian" panose="04020705040A02060702" pitchFamily="82" charset="0"/>
              </a:rPr>
            </a:br>
            <a:r>
              <a:rPr lang="en-US" b="0" i="0" dirty="0">
                <a:effectLst/>
                <a:latin typeface="Algerian" panose="04020705040A02060702" pitchFamily="82" charset="0"/>
              </a:rPr>
              <a:t>By leaving out the start index, the range will start at the first character:</a:t>
            </a:r>
            <a:br>
              <a:rPr lang="en-PH" dirty="0"/>
            </a:br>
            <a:r>
              <a:rPr lang="en-US" sz="32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Example</a:t>
            </a:r>
            <a:br>
              <a:rPr lang="en-US" sz="32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</a:br>
            <a:r>
              <a:rPr lang="en-US" sz="32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Get the characters from the start to position 5 (not included):</a:t>
            </a:r>
            <a:br>
              <a:rPr lang="en-US" sz="32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</a:br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DC171B-3F70-7566-3476-85D4EE516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41" y="3105786"/>
            <a:ext cx="8234751" cy="198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23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443432-156A-BF0C-3F2E-B41E2F6EE5A4}"/>
              </a:ext>
            </a:extLst>
          </p:cNvPr>
          <p:cNvSpPr txBox="1"/>
          <p:nvPr/>
        </p:nvSpPr>
        <p:spPr>
          <a:xfrm>
            <a:off x="723900" y="489634"/>
            <a:ext cx="8597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Negative Indexing</a:t>
            </a:r>
          </a:p>
          <a:p>
            <a:pPr algn="l"/>
            <a:r>
              <a:rPr lang="en-US" b="0" i="0" dirty="0">
                <a:effectLst/>
                <a:latin typeface="Algerian" panose="04020705040A02060702" pitchFamily="82" charset="0"/>
              </a:rPr>
              <a:t>Negative indexing means start from the end</a:t>
            </a:r>
          </a:p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-1</a:t>
            </a:r>
            <a:r>
              <a:rPr lang="en-US" dirty="0">
                <a:latin typeface="Algerian" panose="04020705040A02060702" pitchFamily="82" charset="0"/>
              </a:rPr>
              <a:t> refers to the last item,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-2</a:t>
            </a:r>
            <a:r>
              <a:rPr lang="en-US" dirty="0">
                <a:latin typeface="Algerian" panose="04020705040A02060702" pitchFamily="82" charset="0"/>
              </a:rPr>
              <a:t> refers for the second last item </a:t>
            </a:r>
            <a:r>
              <a:rPr lang="en-US" dirty="0" err="1">
                <a:latin typeface="Algerian" panose="04020705040A02060702" pitchFamily="82" charset="0"/>
              </a:rPr>
              <a:t>etc</a:t>
            </a:r>
            <a:endParaRPr lang="en-US" b="0" i="0" dirty="0">
              <a:effectLst/>
              <a:latin typeface="Algerian" panose="04020705040A02060702" pitchFamily="8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2BE069-B0DE-6AD7-A1BC-0E59F6059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539799"/>
            <a:ext cx="4058216" cy="1086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3B6E89-1F82-378E-BC01-30D62D4E0B71}"/>
              </a:ext>
            </a:extLst>
          </p:cNvPr>
          <p:cNvSpPr txBox="1"/>
          <p:nvPr/>
        </p:nvSpPr>
        <p:spPr>
          <a:xfrm>
            <a:off x="210116" y="2625801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Range of Indexes</a:t>
            </a:r>
          </a:p>
          <a:p>
            <a:pPr algn="l"/>
            <a:r>
              <a:rPr lang="en-US" sz="1400" b="0" i="0" dirty="0">
                <a:effectLst/>
                <a:latin typeface="Algerian" panose="04020705040A02060702" pitchFamily="82" charset="0"/>
              </a:rPr>
              <a:t>You can specify a range of indexes by specifying where to start and where to end the range.</a:t>
            </a:r>
          </a:p>
          <a:p>
            <a:pPr algn="l"/>
            <a:r>
              <a:rPr lang="en-US" sz="1400" b="0" i="0" dirty="0">
                <a:effectLst/>
                <a:latin typeface="Algerian" panose="04020705040A02060702" pitchFamily="82" charset="0"/>
              </a:rPr>
              <a:t>When specifying a range, the return value will be a new list with the specified items.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A265F3-30E9-11C7-7E93-459DA8306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00" y="3395242"/>
            <a:ext cx="6439799" cy="10574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C7DB0A-5EC8-9B52-8AFF-68C5E783D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582" y="3477913"/>
            <a:ext cx="3640589" cy="90076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43EC68-D91A-7CEB-F914-D723E9C866D1}"/>
              </a:ext>
            </a:extLst>
          </p:cNvPr>
          <p:cNvCxnSpPr/>
          <p:nvPr/>
        </p:nvCxnSpPr>
        <p:spPr>
          <a:xfrm flipH="1" flipV="1">
            <a:off x="2082800" y="4040659"/>
            <a:ext cx="114300" cy="118144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46EBAA3-A400-E556-E12A-4F9C4DAB832D}"/>
              </a:ext>
            </a:extLst>
          </p:cNvPr>
          <p:cNvSpPr txBox="1"/>
          <p:nvPr/>
        </p:nvSpPr>
        <p:spPr>
          <a:xfrm>
            <a:off x="1193800" y="52221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Range of indexes</a:t>
            </a:r>
            <a:endParaRPr lang="en-P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4243EB-A9DF-304E-86F8-3FBAC168C87F}"/>
              </a:ext>
            </a:extLst>
          </p:cNvPr>
          <p:cNvSpPr txBox="1"/>
          <p:nvPr/>
        </p:nvSpPr>
        <p:spPr>
          <a:xfrm>
            <a:off x="3695582" y="450063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By leaving out the start value, the range will start at the first item:</a:t>
            </a:r>
            <a:endParaRPr lang="en-PH" sz="1800" b="1" i="1" dirty="0">
              <a:solidFill>
                <a:schemeClr val="accent6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1F7579-26F9-3C1E-BBDF-837CA8248773}"/>
              </a:ext>
            </a:extLst>
          </p:cNvPr>
          <p:cNvSpPr txBox="1"/>
          <p:nvPr/>
        </p:nvSpPr>
        <p:spPr>
          <a:xfrm>
            <a:off x="3740150" y="50374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800" dirty="0">
                <a:latin typeface="Algerian" panose="04020705040A02060702" pitchFamily="82" charset="0"/>
              </a:rPr>
              <a:t>Example</a:t>
            </a:r>
            <a:endParaRPr lang="en-P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DEDA03-52BC-711F-FB38-DC858668C455}"/>
              </a:ext>
            </a:extLst>
          </p:cNvPr>
          <p:cNvSpPr txBox="1"/>
          <p:nvPr/>
        </p:nvSpPr>
        <p:spPr>
          <a:xfrm>
            <a:off x="3695582" y="5294634"/>
            <a:ext cx="89409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lgerian" panose="04020705040A02060702" pitchFamily="82" charset="0"/>
              </a:rPr>
              <a:t>This example returns the items from the beginning to, but NOT including, "kiwi":</a:t>
            </a:r>
            <a:endParaRPr lang="en-PH" sz="1600" dirty="0">
              <a:latin typeface="Algerian" panose="04020705040A02060702" pitchFamily="8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325FB75-3CE9-E335-3669-315AA07A9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1800" y="5589551"/>
            <a:ext cx="6401693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1597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C35134-C02B-F510-EE80-571E2309F971}"/>
              </a:ext>
            </a:extLst>
          </p:cNvPr>
          <p:cNvSpPr txBox="1"/>
          <p:nvPr/>
        </p:nvSpPr>
        <p:spPr>
          <a:xfrm>
            <a:off x="3543300" y="14553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000" b="0" i="0" dirty="0">
                <a:effectLst/>
                <a:latin typeface="Algerian" panose="04020705040A02060702" pitchFamily="82" charset="0"/>
              </a:rPr>
              <a:t>Python - Change List Items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EDB337-BF96-9AE8-7E76-CAEE8200F681}"/>
              </a:ext>
            </a:extLst>
          </p:cNvPr>
          <p:cNvSpPr txBox="1"/>
          <p:nvPr/>
        </p:nvSpPr>
        <p:spPr>
          <a:xfrm>
            <a:off x="774700" y="979101"/>
            <a:ext cx="843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lgerian" panose="04020705040A02060702" pitchFamily="82" charset="0"/>
              </a:rPr>
              <a:t>To change the value of a specific item, refer to the index number:</a:t>
            </a:r>
            <a:endParaRPr lang="en-PH" dirty="0">
              <a:latin typeface="Algerian" panose="04020705040A020607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89300C-2F09-9763-30F8-AFF650534552}"/>
              </a:ext>
            </a:extLst>
          </p:cNvPr>
          <p:cNvSpPr txBox="1"/>
          <p:nvPr/>
        </p:nvSpPr>
        <p:spPr>
          <a:xfrm>
            <a:off x="774700" y="134843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b="0" i="0" dirty="0">
                <a:effectLst/>
                <a:latin typeface="Algerian" panose="04020705040A02060702" pitchFamily="82" charset="0"/>
              </a:rPr>
              <a:t>Change the second item: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B6A8D2-CD7F-4B4D-404A-4ADAA641A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62" y="1994764"/>
            <a:ext cx="4210638" cy="12384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A4A09B-F745-DD09-E47B-76569B10CF9F}"/>
              </a:ext>
            </a:extLst>
          </p:cNvPr>
          <p:cNvSpPr txBox="1"/>
          <p:nvPr/>
        </p:nvSpPr>
        <p:spPr>
          <a:xfrm>
            <a:off x="292100" y="3279353"/>
            <a:ext cx="11899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Change a Range of Item Values</a:t>
            </a:r>
          </a:p>
          <a:p>
            <a:pPr algn="l"/>
            <a:r>
              <a:rPr lang="en-US" b="0" i="0" dirty="0">
                <a:effectLst/>
                <a:latin typeface="Algerian" panose="04020705040A02060702" pitchFamily="82" charset="0"/>
              </a:rPr>
              <a:t>To change the value of items within a specific range, define a list with the new values, and refer to the range of index numbers where you want to insert the new values: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CA7C3F-0197-6BEE-A0F9-0EA210F5B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69" y="4150956"/>
            <a:ext cx="5992061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818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3485B5-E908-55D2-36A7-DC11AF24150B}"/>
              </a:ext>
            </a:extLst>
          </p:cNvPr>
          <p:cNvSpPr txBox="1"/>
          <p:nvPr/>
        </p:nvSpPr>
        <p:spPr>
          <a:xfrm>
            <a:off x="3581400" y="12013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800" b="0" i="0" dirty="0">
                <a:effectLst/>
                <a:latin typeface="Algerian" panose="04020705040A02060702" pitchFamily="82" charset="0"/>
              </a:rPr>
              <a:t>Python - Add List Items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D90226-0B9A-9893-D7E1-1B60C882AA7A}"/>
              </a:ext>
            </a:extLst>
          </p:cNvPr>
          <p:cNvSpPr txBox="1"/>
          <p:nvPr/>
        </p:nvSpPr>
        <p:spPr>
          <a:xfrm>
            <a:off x="1035050" y="643354"/>
            <a:ext cx="101219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Append Items</a:t>
            </a:r>
          </a:p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To add an item to the end of the list, use the </a:t>
            </a:r>
            <a:r>
              <a:rPr lang="en-US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append() </a:t>
            </a:r>
            <a:r>
              <a:rPr lang="en-US" sz="2000" b="0" i="0" dirty="0">
                <a:effectLst/>
                <a:latin typeface="Algerian" panose="04020705040A02060702" pitchFamily="82" charset="0"/>
              </a:rPr>
              <a:t>method: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391E61-5BD9-2FB4-0F3B-76FF9BDBF57C}"/>
              </a:ext>
            </a:extLst>
          </p:cNvPr>
          <p:cNvSpPr txBox="1"/>
          <p:nvPr/>
        </p:nvSpPr>
        <p:spPr>
          <a:xfrm>
            <a:off x="1035050" y="135124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b="0" i="0" dirty="0"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PH" b="0" i="0" dirty="0">
                <a:effectLst/>
                <a:latin typeface="Algerian" panose="04020705040A02060702" pitchFamily="82" charset="0"/>
              </a:rPr>
              <a:t>Using the 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append() </a:t>
            </a:r>
            <a:r>
              <a:rPr lang="en-US" b="0" i="0" dirty="0">
                <a:effectLst/>
                <a:latin typeface="Algerian" panose="04020705040A02060702" pitchFamily="82" charset="0"/>
              </a:rPr>
              <a:t>method to append an item:</a:t>
            </a:r>
            <a:r>
              <a:rPr lang="en-PH" b="0" i="0" dirty="0">
                <a:effectLst/>
                <a:latin typeface="Algerian" panose="04020705040A02060702" pitchFamily="82" charset="0"/>
              </a:rPr>
              <a:t>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361107-0F68-805D-AA46-ADCC9D863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1997571"/>
            <a:ext cx="4039164" cy="13146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ACEF0B-E94A-915C-F3E0-0AFABA48654A}"/>
              </a:ext>
            </a:extLst>
          </p:cNvPr>
          <p:cNvSpPr txBox="1"/>
          <p:nvPr/>
        </p:nvSpPr>
        <p:spPr>
          <a:xfrm>
            <a:off x="5615214" y="1874460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                                              Insert Items</a:t>
            </a:r>
          </a:p>
          <a:p>
            <a:pPr algn="l"/>
            <a:r>
              <a:rPr lang="en-US" sz="1400" b="0" i="0" dirty="0">
                <a:effectLst/>
                <a:latin typeface="Algerian" panose="04020705040A02060702" pitchFamily="82" charset="0"/>
              </a:rPr>
              <a:t>To insert a list item at a specified index, use the insert() method.</a:t>
            </a:r>
          </a:p>
          <a:p>
            <a:pPr algn="l"/>
            <a:r>
              <a:rPr lang="en-US" sz="1400" dirty="0">
                <a:latin typeface="Algerian" panose="04020705040A02060702" pitchFamily="82" charset="0"/>
              </a:rPr>
              <a:t>The insert() method </a:t>
            </a:r>
            <a:r>
              <a:rPr lang="en-US" sz="1400" b="0" i="0" dirty="0">
                <a:effectLst/>
                <a:latin typeface="Algerian" panose="04020705040A02060702" pitchFamily="82" charset="0"/>
              </a:rPr>
              <a:t>inserts an item at the specified index: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9CB8EE-8656-F23F-4867-33D2D393C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254" y="2828567"/>
            <a:ext cx="4067743" cy="12479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7D3A41-18B6-D762-D4D9-271327C68DA1}"/>
              </a:ext>
            </a:extLst>
          </p:cNvPr>
          <p:cNvSpPr txBox="1"/>
          <p:nvPr/>
        </p:nvSpPr>
        <p:spPr>
          <a:xfrm>
            <a:off x="332799" y="3351787"/>
            <a:ext cx="5339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Algerian" panose="04020705040A02060702" pitchFamily="82" charset="0"/>
              </a:rPr>
              <a:t>                             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Extend List</a:t>
            </a:r>
          </a:p>
          <a:p>
            <a:pPr algn="l"/>
            <a:r>
              <a:rPr lang="en-US" b="0" i="0" dirty="0">
                <a:effectLst/>
                <a:latin typeface="Algerian" panose="04020705040A02060702" pitchFamily="82" charset="0"/>
              </a:rPr>
              <a:t>To append elements from </a:t>
            </a:r>
            <a:r>
              <a:rPr lang="en-US" b="0" i="1" dirty="0">
                <a:effectLst/>
                <a:latin typeface="Algerian" panose="04020705040A02060702" pitchFamily="82" charset="0"/>
              </a:rPr>
              <a:t>another list</a:t>
            </a:r>
            <a:r>
              <a:rPr lang="en-US" b="0" i="0" dirty="0">
                <a:effectLst/>
                <a:latin typeface="Algerian" panose="04020705040A02060702" pitchFamily="82" charset="0"/>
              </a:rPr>
              <a:t> to the current list, use the 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extend() </a:t>
            </a:r>
            <a:r>
              <a:rPr lang="en-US" b="0" i="0" dirty="0">
                <a:effectLst/>
                <a:latin typeface="Algerian" panose="04020705040A02060702" pitchFamily="82" charset="0"/>
              </a:rPr>
              <a:t>method.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AF6C0B6-F5B5-C80C-A673-E5698D0E7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38" y="4314700"/>
            <a:ext cx="5277587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0359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E92FF4-A6A3-DA87-6677-2D0A9A00F5AF}"/>
              </a:ext>
            </a:extLst>
          </p:cNvPr>
          <p:cNvSpPr txBox="1"/>
          <p:nvPr/>
        </p:nvSpPr>
        <p:spPr>
          <a:xfrm>
            <a:off x="3216729" y="425271"/>
            <a:ext cx="60938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Python - Remove List Items</a:t>
            </a:r>
          </a:p>
          <a:p>
            <a:br>
              <a:rPr lang="en-US" dirty="0"/>
            </a:br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CD2B0-06BC-259D-CDFB-7484355A161A}"/>
              </a:ext>
            </a:extLst>
          </p:cNvPr>
          <p:cNvSpPr txBox="1"/>
          <p:nvPr/>
        </p:nvSpPr>
        <p:spPr>
          <a:xfrm>
            <a:off x="326571" y="933102"/>
            <a:ext cx="68449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000" b="0" i="0" dirty="0">
                <a:effectLst/>
                <a:latin typeface="Algerian" panose="04020705040A02060702" pitchFamily="82" charset="0"/>
              </a:rPr>
              <a:t>Remove Specified Item </a:t>
            </a:r>
          </a:p>
          <a:p>
            <a:pPr algn="l"/>
            <a:r>
              <a:rPr lang="en-PH" sz="2000" b="0" i="0" dirty="0">
                <a:effectLst/>
                <a:latin typeface="Algerian" panose="04020705040A02060702" pitchFamily="82" charset="0"/>
              </a:rPr>
              <a:t>The </a:t>
            </a:r>
            <a:r>
              <a:rPr lang="en-PH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remove() </a:t>
            </a:r>
            <a:r>
              <a:rPr lang="en-PH" sz="2000" b="0" i="0" dirty="0">
                <a:effectLst/>
                <a:latin typeface="Algerian" panose="04020705040A02060702" pitchFamily="82" charset="0"/>
              </a:rPr>
              <a:t>method removes the specified item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C67FD9-8418-377B-F3DB-E7B040300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41" y="1647519"/>
            <a:ext cx="3867690" cy="1257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5AA3A4-8279-991A-57C0-7A53442AEA19}"/>
              </a:ext>
            </a:extLst>
          </p:cNvPr>
          <p:cNvSpPr txBox="1"/>
          <p:nvPr/>
        </p:nvSpPr>
        <p:spPr>
          <a:xfrm>
            <a:off x="7333161" y="1739326"/>
            <a:ext cx="36412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Remove Specified Index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71124B-7766-2D04-5B6F-E6A70949C283}"/>
              </a:ext>
            </a:extLst>
          </p:cNvPr>
          <p:cNvSpPr txBox="1"/>
          <p:nvPr/>
        </p:nvSpPr>
        <p:spPr>
          <a:xfrm>
            <a:off x="6263640" y="2148819"/>
            <a:ext cx="5780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b="0" i="0" dirty="0">
                <a:effectLst/>
                <a:latin typeface="Algerian" panose="04020705040A02060702" pitchFamily="82" charset="0"/>
              </a:rPr>
              <a:t>The 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pop() 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 </a:t>
            </a:r>
            <a:r>
              <a:rPr lang="en-US" b="0" i="0" dirty="0">
                <a:effectLst/>
                <a:latin typeface="Algerian" panose="04020705040A02060702" pitchFamily="82" charset="0"/>
              </a:rPr>
              <a:t>method removes the specified index.</a:t>
            </a:r>
            <a:endParaRPr lang="en-PH" dirty="0">
              <a:latin typeface="Algerian" panose="04020705040A02060702" pitchFamily="8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47EEA0-3123-FA69-354B-FD4189932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338" y="2557079"/>
            <a:ext cx="3772426" cy="12384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EFD7EF-61B7-9C70-9771-DEF8E1E8EBFE}"/>
              </a:ext>
            </a:extLst>
          </p:cNvPr>
          <p:cNvSpPr txBox="1"/>
          <p:nvPr/>
        </p:nvSpPr>
        <p:spPr>
          <a:xfrm>
            <a:off x="1636123" y="3143633"/>
            <a:ext cx="55353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                         Clear the List</a:t>
            </a:r>
          </a:p>
          <a:p>
            <a:pPr algn="l"/>
            <a:r>
              <a:rPr lang="en-PH" sz="2000" b="0" i="0" dirty="0">
                <a:effectLst/>
                <a:latin typeface="Algerian" panose="04020705040A02060702" pitchFamily="82" charset="0"/>
              </a:rPr>
              <a:t>The clear() method empties the list.  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AC635C-EBB4-28B6-B1B0-627966438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995" y="3924427"/>
            <a:ext cx="3801005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0812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374755-40CE-A021-27D1-A5AFC71E36BA}"/>
              </a:ext>
            </a:extLst>
          </p:cNvPr>
          <p:cNvSpPr txBox="1"/>
          <p:nvPr/>
        </p:nvSpPr>
        <p:spPr>
          <a:xfrm>
            <a:off x="1638300" y="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Python - Loop Lists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90F85-8EF0-2405-70B7-55644D30172C}"/>
              </a:ext>
            </a:extLst>
          </p:cNvPr>
          <p:cNvSpPr txBox="1"/>
          <p:nvPr/>
        </p:nvSpPr>
        <p:spPr>
          <a:xfrm>
            <a:off x="50800" y="400110"/>
            <a:ext cx="6286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effectLst/>
                <a:latin typeface="Algerian" panose="04020705040A02060702" pitchFamily="82" charset="0"/>
              </a:rPr>
              <a:t>Loop Through a List</a:t>
            </a:r>
          </a:p>
          <a:p>
            <a:pPr algn="l"/>
            <a:r>
              <a:rPr lang="en-US" sz="1600" b="0" i="0" dirty="0">
                <a:effectLst/>
                <a:latin typeface="Algerian" panose="04020705040A02060702" pitchFamily="82" charset="0"/>
              </a:rPr>
              <a:t>You can loop through the list items by using a for loop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4E856-9E5A-36A3-683E-BFE684241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60" y="984885"/>
            <a:ext cx="3972479" cy="1600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56A1AB-1C36-EC44-0735-6790E26064A0}"/>
              </a:ext>
            </a:extLst>
          </p:cNvPr>
          <p:cNvSpPr txBox="1"/>
          <p:nvPr/>
        </p:nvSpPr>
        <p:spPr>
          <a:xfrm>
            <a:off x="6273800" y="6155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             Loop Through the Index Numbers</a:t>
            </a:r>
          </a:p>
          <a:p>
            <a:pPr algn="l"/>
            <a:r>
              <a:rPr lang="en-US" b="0" i="0" dirty="0">
                <a:effectLst/>
                <a:latin typeface="Algerian" panose="04020705040A02060702" pitchFamily="82" charset="0"/>
              </a:rPr>
              <a:t>You can also loop through the list items by referring to their index number.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73DD4C-79F2-2477-190F-2A70C8B98CFC}"/>
              </a:ext>
            </a:extLst>
          </p:cNvPr>
          <p:cNvSpPr txBox="1"/>
          <p:nvPr/>
        </p:nvSpPr>
        <p:spPr>
          <a:xfrm>
            <a:off x="6273800" y="907934"/>
            <a:ext cx="4235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600" b="0" i="0" dirty="0">
                <a:effectLst/>
                <a:latin typeface="Algerian" panose="04020705040A02060702" pitchFamily="82" charset="0"/>
              </a:rPr>
              <a:t>  Use the </a:t>
            </a:r>
            <a:r>
              <a:rPr lang="en-PH" sz="16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range() </a:t>
            </a:r>
            <a:r>
              <a:rPr lang="en-PH" sz="1600" b="0" i="0" dirty="0">
                <a:effectLst/>
                <a:latin typeface="Algerian" panose="04020705040A02060702" pitchFamily="82" charset="0"/>
              </a:rPr>
              <a:t>and </a:t>
            </a:r>
            <a:r>
              <a:rPr lang="en-PH" sz="1600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len</a:t>
            </a:r>
            <a:r>
              <a:rPr lang="en-PH" sz="16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() </a:t>
            </a:r>
            <a:r>
              <a:rPr lang="en-US" sz="1600" b="0" i="0" dirty="0">
                <a:effectLst/>
                <a:latin typeface="Algerian" panose="04020705040A02060702" pitchFamily="82" charset="0"/>
              </a:rPr>
              <a:t>functions     to create a suitable </a:t>
            </a:r>
            <a:r>
              <a:rPr lang="en-US" sz="1600" b="0" i="0" dirty="0" err="1">
                <a:effectLst/>
                <a:latin typeface="Algerian" panose="04020705040A02060702" pitchFamily="82" charset="0"/>
              </a:rPr>
              <a:t>iterable</a:t>
            </a:r>
            <a:r>
              <a:rPr lang="en-US" sz="1600" b="0" i="0" dirty="0">
                <a:effectLst/>
                <a:latin typeface="Algerian" panose="04020705040A02060702" pitchFamily="82" charset="0"/>
              </a:rPr>
              <a:t>.</a:t>
            </a:r>
            <a:endParaRPr lang="en-PH" sz="1600" dirty="0">
              <a:latin typeface="Algerian" panose="04020705040A02060702" pitchFamily="8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710A38-9172-E46F-87B8-8BE25839D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00" y="1567455"/>
            <a:ext cx="3934374" cy="15432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689CDF-3967-4EA4-01E1-8A8C53F54F20}"/>
              </a:ext>
            </a:extLst>
          </p:cNvPr>
          <p:cNvSpPr txBox="1"/>
          <p:nvPr/>
        </p:nvSpPr>
        <p:spPr>
          <a:xfrm>
            <a:off x="715685" y="3110720"/>
            <a:ext cx="767584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                                     </a:t>
            </a:r>
            <a:r>
              <a:rPr 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Using a While Loop</a:t>
            </a:r>
          </a:p>
          <a:p>
            <a:pPr algn="l"/>
            <a:r>
              <a:rPr lang="en-US" sz="1400" b="0" i="0" dirty="0">
                <a:effectLst/>
                <a:latin typeface="Algerian" panose="04020705040A02060702" pitchFamily="82" charset="0"/>
              </a:rPr>
              <a:t>You can loop through the list items by using a while loop</a:t>
            </a:r>
          </a:p>
          <a:p>
            <a:pPr algn="l"/>
            <a:r>
              <a:rPr lang="en-PH" sz="1400" b="0" i="0" dirty="0">
                <a:effectLst/>
                <a:latin typeface="Algerian" panose="04020705040A02060702" pitchFamily="82" charset="0"/>
              </a:rPr>
              <a:t>Use the</a:t>
            </a:r>
            <a:r>
              <a:rPr lang="en-US" sz="1400" dirty="0">
                <a:latin typeface="Algerian" panose="04020705040A02060702" pitchFamily="82" charset="0"/>
              </a:rPr>
              <a:t> </a:t>
            </a:r>
            <a:r>
              <a:rPr lang="en-US" sz="1400" dirty="0" err="1">
                <a:latin typeface="Algerian" panose="04020705040A02060702" pitchFamily="82" charset="0"/>
              </a:rPr>
              <a:t>len</a:t>
            </a:r>
            <a:r>
              <a:rPr lang="en-US" sz="1400" dirty="0">
                <a:latin typeface="Algerian" panose="04020705040A02060702" pitchFamily="82" charset="0"/>
              </a:rPr>
              <a:t>() </a:t>
            </a:r>
            <a:r>
              <a:rPr lang="en-US" sz="1400" b="0" i="0" dirty="0">
                <a:effectLst/>
                <a:latin typeface="Algerian" panose="04020705040A02060702" pitchFamily="82" charset="0"/>
              </a:rPr>
              <a:t> function to determine the length of the list, then start at 0 and loop your way through the list items by referring to their indexes.</a:t>
            </a:r>
          </a:p>
          <a:p>
            <a:pPr algn="l"/>
            <a:r>
              <a:rPr lang="en-US" sz="1400" b="0" i="0" dirty="0">
                <a:effectLst/>
                <a:latin typeface="Algerian" panose="04020705040A02060702" pitchFamily="82" charset="0"/>
              </a:rPr>
              <a:t>Remember to increase the index by 1 after each iteration.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9DFAC9-4535-C236-E281-611474026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908" y="4286867"/>
            <a:ext cx="3829584" cy="17147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3E3A88-95E7-A0C3-766E-B45AD2D5CCA3}"/>
              </a:ext>
            </a:extLst>
          </p:cNvPr>
          <p:cNvSpPr txBox="1"/>
          <p:nvPr/>
        </p:nvSpPr>
        <p:spPr>
          <a:xfrm>
            <a:off x="6007100" y="4220906"/>
            <a:ext cx="6184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               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Looping Using List Comprehension</a:t>
            </a:r>
          </a:p>
          <a:p>
            <a:pPr algn="l"/>
            <a:r>
              <a:rPr lang="en-US" b="0" i="0" dirty="0">
                <a:effectLst/>
                <a:latin typeface="Algerian" panose="04020705040A02060702" pitchFamily="82" charset="0"/>
              </a:rPr>
              <a:t>List Comprehension offers the shortest syntax for looping through lists: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A4B9ACD-D322-07DD-9505-6B4E069B1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300" y="5172816"/>
            <a:ext cx="4448796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414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067080-6702-8B4F-4205-BC74C8B8E135}"/>
              </a:ext>
            </a:extLst>
          </p:cNvPr>
          <p:cNvSpPr txBox="1"/>
          <p:nvPr/>
        </p:nvSpPr>
        <p:spPr>
          <a:xfrm>
            <a:off x="2895600" y="1582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Python - List Comprehension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91F9D7-37C6-E574-9E60-18194316E53B}"/>
              </a:ext>
            </a:extLst>
          </p:cNvPr>
          <p:cNvSpPr txBox="1"/>
          <p:nvPr/>
        </p:nvSpPr>
        <p:spPr>
          <a:xfrm>
            <a:off x="406400" y="619899"/>
            <a:ext cx="8890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List Comprehension</a:t>
            </a:r>
          </a:p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List comprehension offers a shorter syntax when you want to create a new list based on the values of an existing list.</a:t>
            </a:r>
          </a:p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Example:</a:t>
            </a:r>
          </a:p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Based on a list of fruits, you want a new list, containing only the fruits with the letter "a" in the name.</a:t>
            </a:r>
          </a:p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Without list comprehension you will have to write a for  statement with a conditional test inside: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ECD868-15C4-7D86-8CD1-89ED272C2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87" y="3174444"/>
            <a:ext cx="5287113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9089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EEA336-FFEC-8808-2118-7611647DBB59}"/>
              </a:ext>
            </a:extLst>
          </p:cNvPr>
          <p:cNvSpPr txBox="1"/>
          <p:nvPr/>
        </p:nvSpPr>
        <p:spPr>
          <a:xfrm>
            <a:off x="3225800" y="947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400" b="0" i="0" dirty="0">
                <a:effectLst/>
                <a:latin typeface="Algerian" panose="04020705040A02060702" pitchFamily="82" charset="0"/>
              </a:rPr>
              <a:t>Python - Sort Lists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5BCA9C-7F77-3720-4360-2EEBAAA20883}"/>
              </a:ext>
            </a:extLst>
          </p:cNvPr>
          <p:cNvSpPr txBox="1"/>
          <p:nvPr/>
        </p:nvSpPr>
        <p:spPr>
          <a:xfrm>
            <a:off x="558800" y="556399"/>
            <a:ext cx="96393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Sort List Alphanumerically</a:t>
            </a:r>
          </a:p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List objects have a </a:t>
            </a:r>
            <a:r>
              <a:rPr lang="en-US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sort() </a:t>
            </a:r>
            <a:r>
              <a:rPr lang="en-US" sz="2000" b="0" i="0" dirty="0">
                <a:effectLst/>
                <a:latin typeface="Algerian" panose="04020705040A02060702" pitchFamily="82" charset="0"/>
              </a:rPr>
              <a:t>method that will sort the list alphanumerically, ascending, by default: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CA44D4-105B-ADCB-BBE2-6C7CC60FF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71" y="1572062"/>
            <a:ext cx="5220429" cy="1247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70AD37-05A9-B281-77A4-B97C4850AA53}"/>
              </a:ext>
            </a:extLst>
          </p:cNvPr>
          <p:cNvSpPr txBox="1"/>
          <p:nvPr/>
        </p:nvSpPr>
        <p:spPr>
          <a:xfrm>
            <a:off x="558800" y="2966135"/>
            <a:ext cx="7759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Algerian" panose="04020705040A02060702" pitchFamily="82" charset="0"/>
              </a:rPr>
              <a:t>             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Sort Descending</a:t>
            </a:r>
          </a:p>
          <a:p>
            <a:pPr algn="l"/>
            <a:r>
              <a:rPr lang="en-US" b="0" i="0" dirty="0">
                <a:effectLst/>
                <a:latin typeface="Algerian" panose="04020705040A02060702" pitchFamily="82" charset="0"/>
              </a:rPr>
              <a:t>To sort descending, use the keyword argument 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reverse = true 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452E1E-C306-C661-85A3-CBA008F5F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76" y="3612466"/>
            <a:ext cx="5325218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0732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C6C1DE-A846-452F-8CD0-787B24E956CD}"/>
              </a:ext>
            </a:extLst>
          </p:cNvPr>
          <p:cNvSpPr txBox="1"/>
          <p:nvPr/>
        </p:nvSpPr>
        <p:spPr>
          <a:xfrm>
            <a:off x="342900" y="384433"/>
            <a:ext cx="65913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               </a:t>
            </a:r>
            <a:r>
              <a:rPr lang="en-US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Customize Sort Function</a:t>
            </a:r>
          </a:p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You can also customize your own function by using the keyword argument key = function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5F965E-5B1E-CAC4-6652-97A307D06ED2}"/>
              </a:ext>
            </a:extLst>
          </p:cNvPr>
          <p:cNvSpPr txBox="1"/>
          <p:nvPr/>
        </p:nvSpPr>
        <p:spPr>
          <a:xfrm>
            <a:off x="342900" y="136679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lgerian" panose="04020705040A02060702" pitchFamily="82" charset="0"/>
              </a:rPr>
              <a:t>The function will return a number that will be used to sort the list (the lowest number first):</a:t>
            </a:r>
            <a:endParaRPr lang="en-PH" dirty="0">
              <a:latin typeface="Algerian" panose="04020705040A02060702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6E2022-1EFA-488F-5756-34ADF9001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629" y="2013129"/>
            <a:ext cx="3343742" cy="18004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FCAAF9-A73C-7417-1449-F93AFF07D769}"/>
              </a:ext>
            </a:extLst>
          </p:cNvPr>
          <p:cNvSpPr txBox="1"/>
          <p:nvPr/>
        </p:nvSpPr>
        <p:spPr>
          <a:xfrm>
            <a:off x="6934200" y="384433"/>
            <a:ext cx="4699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          </a:t>
            </a:r>
            <a:r>
              <a:rPr lang="en-US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Case Insensitive Sort</a:t>
            </a:r>
          </a:p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By default the sort() method is case sensitive, resulting in all capital letters being sorted before lower case letters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:</a:t>
            </a:r>
            <a:endParaRPr lang="en-US" sz="2000" b="0" i="0" dirty="0">
              <a:effectLst/>
              <a:latin typeface="Algerian" panose="04020705040A02060702" pitchFamily="8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9BA920-3FEE-2E0E-DD4B-8AD62E2BB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591" y="2114367"/>
            <a:ext cx="4420217" cy="13146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56EEAB-4163-0030-9C98-6ED86B6CD050}"/>
              </a:ext>
            </a:extLst>
          </p:cNvPr>
          <p:cNvSpPr txBox="1"/>
          <p:nvPr/>
        </p:nvSpPr>
        <p:spPr>
          <a:xfrm>
            <a:off x="4402370" y="3527718"/>
            <a:ext cx="795472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                         </a:t>
            </a:r>
            <a:r>
              <a:rPr lang="en-US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Reverse Order</a:t>
            </a:r>
          </a:p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What if you want to reverse the order of a list, regardless of the alphabet?</a:t>
            </a:r>
          </a:p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The reverse () method reverses the current sorting order of the elements.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CEBAFA-D3E0-4330-5D1D-DCFBA1F3B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712" y="5156052"/>
            <a:ext cx="4296375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6734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4CB347-30C4-3EBF-8053-C0FDB9E8432D}"/>
              </a:ext>
            </a:extLst>
          </p:cNvPr>
          <p:cNvSpPr txBox="1"/>
          <p:nvPr/>
        </p:nvSpPr>
        <p:spPr>
          <a:xfrm>
            <a:off x="4826000" y="32923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Python - Copy Lists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D80643-1085-241D-FC38-B5057F8B1E0A}"/>
              </a:ext>
            </a:extLst>
          </p:cNvPr>
          <p:cNvSpPr txBox="1"/>
          <p:nvPr/>
        </p:nvSpPr>
        <p:spPr>
          <a:xfrm>
            <a:off x="2641600" y="1437235"/>
            <a:ext cx="73914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Copy a List</a:t>
            </a:r>
          </a:p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You cannot copy a list simply by typing list2 = list1 will only be a </a:t>
            </a:r>
            <a:r>
              <a:rPr lang="en-US" sz="2000" b="0" i="1" dirty="0">
                <a:effectLst/>
                <a:latin typeface="Algerian" panose="04020705040A02060702" pitchFamily="82" charset="0"/>
              </a:rPr>
              <a:t>reference</a:t>
            </a:r>
            <a:r>
              <a:rPr lang="en-US" sz="2000" b="0" i="0" dirty="0">
                <a:effectLst/>
                <a:latin typeface="Algerian" panose="04020705040A02060702" pitchFamily="82" charset="0"/>
              </a:rPr>
              <a:t> to list1 </a:t>
            </a:r>
            <a:r>
              <a:rPr lang="en-PH" sz="2000" b="0" i="0" dirty="0">
                <a:effectLst/>
                <a:latin typeface="Algerian" panose="04020705040A02060702" pitchFamily="82" charset="0"/>
              </a:rPr>
              <a:t>, and changes made in list1 </a:t>
            </a:r>
            <a:r>
              <a:rPr lang="en-US" sz="2000" b="0" i="0" dirty="0">
                <a:effectLst/>
                <a:latin typeface="Algerian" panose="04020705040A02060702" pitchFamily="82" charset="0"/>
              </a:rPr>
              <a:t> will automatically also be made in list2.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7D260A-4D6E-2DA9-BFAC-B7427C0CD5FC}"/>
              </a:ext>
            </a:extLst>
          </p:cNvPr>
          <p:cNvSpPr txBox="1"/>
          <p:nvPr/>
        </p:nvSpPr>
        <p:spPr>
          <a:xfrm>
            <a:off x="3289300" y="276067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  <a:latin typeface="Algerian" panose="04020705040A02060702" pitchFamily="82" charset="0"/>
              </a:rPr>
              <a:t>There are ways to make a copy, one way is to use the built-in List method </a:t>
            </a:r>
            <a:r>
              <a:rPr lang="en-US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copy() </a:t>
            </a:r>
            <a:endParaRPr lang="en-PH" sz="2000" dirty="0">
              <a:solidFill>
                <a:schemeClr val="accent6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26E635-735F-0527-8870-B74191657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473" y="3743383"/>
            <a:ext cx="4134427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9939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9906C8-0FEB-788D-0380-94533E573B2A}"/>
              </a:ext>
            </a:extLst>
          </p:cNvPr>
          <p:cNvSpPr txBox="1"/>
          <p:nvPr/>
        </p:nvSpPr>
        <p:spPr>
          <a:xfrm>
            <a:off x="4229100" y="12013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000" b="0" i="0" dirty="0">
                <a:effectLst/>
                <a:latin typeface="Algerian" panose="04020705040A02060702" pitchFamily="82" charset="0"/>
              </a:rPr>
              <a:t>Python - Join Lists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CCDF87-3249-BB92-E7AA-5A386DC52B93}"/>
              </a:ext>
            </a:extLst>
          </p:cNvPr>
          <p:cNvSpPr txBox="1"/>
          <p:nvPr/>
        </p:nvSpPr>
        <p:spPr>
          <a:xfrm>
            <a:off x="711200" y="520244"/>
            <a:ext cx="106807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Join Two Lists</a:t>
            </a:r>
          </a:p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There are several ways to join, or concatenate, two or more lists in Python.</a:t>
            </a:r>
          </a:p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One of the easiest ways are by using the </a:t>
            </a:r>
            <a:r>
              <a:rPr lang="en-US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+ </a:t>
            </a:r>
            <a:r>
              <a:rPr lang="en-US" sz="2000" b="0" i="0" dirty="0">
                <a:effectLst/>
                <a:latin typeface="Algerian" panose="04020705040A02060702" pitchFamily="82" charset="0"/>
              </a:rPr>
              <a:t>operator</a:t>
            </a:r>
            <a:r>
              <a:rPr lang="en-US" b="0" i="0" dirty="0">
                <a:effectLst/>
                <a:latin typeface="Verdana" panose="020B0604030504040204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12C7A4-00A6-8B1D-1D7C-744927A1B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239" y="1624807"/>
            <a:ext cx="3734321" cy="1686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3FCE3C-630A-45C9-3CA2-35B62C5AB083}"/>
              </a:ext>
            </a:extLst>
          </p:cNvPr>
          <p:cNvSpPr txBox="1"/>
          <p:nvPr/>
        </p:nvSpPr>
        <p:spPr>
          <a:xfrm>
            <a:off x="482600" y="3429000"/>
            <a:ext cx="1137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lgerian" panose="04020705040A02060702" pitchFamily="82" charset="0"/>
              </a:rPr>
              <a:t>Another way to join two lists is by appending all the items from list2 into list1, one by one:</a:t>
            </a:r>
            <a:endParaRPr lang="en-PH" dirty="0">
              <a:latin typeface="Algerian" panose="04020705040A02060702" pitchFamily="8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5294F3-77A6-B109-A6FD-319BB017E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608" y="3916365"/>
            <a:ext cx="3286584" cy="19814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EBBA29-AA99-2884-5A49-A49B5EFF3DC1}"/>
              </a:ext>
            </a:extLst>
          </p:cNvPr>
          <p:cNvSpPr txBox="1"/>
          <p:nvPr/>
        </p:nvSpPr>
        <p:spPr>
          <a:xfrm>
            <a:off x="6116410" y="3798332"/>
            <a:ext cx="40971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lgerian" panose="04020705040A02060702" pitchFamily="82" charset="0"/>
              </a:rPr>
              <a:t>Or you can use the extend() method to add list2 at the end of list1</a:t>
            </a:r>
            <a:endParaRPr lang="en-PH" dirty="0">
              <a:latin typeface="Algerian" panose="04020705040A02060702" pitchFamily="8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9EB033-E1C9-E358-D668-A140A4831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409" y="4895976"/>
            <a:ext cx="3115110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00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91B1F-7CCA-4A53-A183-519D8A244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2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Slice To the End</a:t>
            </a:r>
            <a:br>
              <a:rPr lang="en-US" sz="3200" b="0" i="0" dirty="0">
                <a:effectLst/>
                <a:latin typeface="Algerian" panose="04020705040A02060702" pitchFamily="82" charset="0"/>
              </a:rPr>
            </a:br>
            <a:r>
              <a:rPr lang="en-US" sz="3200" b="0" i="0" dirty="0">
                <a:effectLst/>
                <a:latin typeface="Algerian" panose="04020705040A02060702" pitchFamily="82" charset="0"/>
              </a:rPr>
              <a:t>By leaving out the </a:t>
            </a:r>
            <a:r>
              <a:rPr lang="en-US" sz="3200" b="0" i="1" dirty="0">
                <a:effectLst/>
                <a:latin typeface="Algerian" panose="04020705040A02060702" pitchFamily="82" charset="0"/>
              </a:rPr>
              <a:t>end </a:t>
            </a:r>
            <a:r>
              <a:rPr lang="en-US" sz="3200" b="0" i="0" dirty="0">
                <a:effectLst/>
                <a:latin typeface="Algerian" panose="04020705040A02060702" pitchFamily="82" charset="0"/>
              </a:rPr>
              <a:t>index, the range will go to the end:</a:t>
            </a:r>
            <a:br>
              <a:rPr lang="en-US" sz="3200" b="0" i="0" dirty="0">
                <a:effectLst/>
                <a:latin typeface="Algerian" panose="04020705040A02060702" pitchFamily="82" charset="0"/>
              </a:rPr>
            </a:b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Example</a:t>
            </a:r>
            <a:b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</a:b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Get the characters from position 2, and all the way to the end:</a:t>
            </a:r>
            <a:b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</a:br>
            <a:br>
              <a:rPr lang="en-PH" dirty="0"/>
            </a:b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0EFDC-5E43-3B02-01BA-7A53F035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72" y="3429000"/>
            <a:ext cx="8919374" cy="194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7744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9806FB-1D42-4CD0-505A-AC1E9F6A07BC}"/>
              </a:ext>
            </a:extLst>
          </p:cNvPr>
          <p:cNvSpPr txBox="1"/>
          <p:nvPr/>
        </p:nvSpPr>
        <p:spPr>
          <a:xfrm>
            <a:off x="4089400" y="15823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000" b="0" i="0" dirty="0">
                <a:effectLst/>
                <a:latin typeface="Algerian" panose="04020705040A02060702" pitchFamily="82" charset="0"/>
              </a:rPr>
              <a:t>Python - List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D533A8-F53A-BA36-CE4A-554815C82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72" y="918812"/>
            <a:ext cx="8811855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760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E30CB0-88F4-8642-E5FD-C9783EFAE004}"/>
              </a:ext>
            </a:extLst>
          </p:cNvPr>
          <p:cNvSpPr txBox="1"/>
          <p:nvPr/>
        </p:nvSpPr>
        <p:spPr>
          <a:xfrm>
            <a:off x="3733800" y="15823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000" b="0" i="0" dirty="0">
                <a:effectLst/>
                <a:latin typeface="Algerian" panose="04020705040A02060702" pitchFamily="82" charset="0"/>
              </a:rPr>
              <a:t>Python List append() 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2B4A1-38B1-D102-8CA2-BEE193EA5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520" y="558344"/>
            <a:ext cx="8849960" cy="3629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0DDD3F-4AFF-E2CC-C1F5-981CC9EFCAE5}"/>
              </a:ext>
            </a:extLst>
          </p:cNvPr>
          <p:cNvSpPr txBox="1"/>
          <p:nvPr/>
        </p:nvSpPr>
        <p:spPr>
          <a:xfrm>
            <a:off x="1417020" y="426482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Add an element to the </a:t>
            </a:r>
            <a:r>
              <a:rPr lang="en-US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fruits</a:t>
            </a:r>
            <a:r>
              <a:rPr lang="en-US" sz="2000" b="0" i="0" dirty="0">
                <a:effectLst/>
                <a:latin typeface="Algerian" panose="04020705040A02060702" pitchFamily="82" charset="0"/>
              </a:rPr>
              <a:t> list 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3E3879-860F-6EF6-5A59-38AA83A3B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191" y="4985743"/>
            <a:ext cx="4239217" cy="12384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C3C9AE-8256-BD87-7C7E-4F16D6EC2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618763"/>
            <a:ext cx="5696745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9207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762C02-5D9E-0C69-8794-9B7CE9A3F32D}"/>
              </a:ext>
            </a:extLst>
          </p:cNvPr>
          <p:cNvSpPr txBox="1"/>
          <p:nvPr/>
        </p:nvSpPr>
        <p:spPr>
          <a:xfrm>
            <a:off x="3949700" y="14553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000" b="0" i="0" dirty="0">
                <a:effectLst/>
                <a:latin typeface="Algerian" panose="04020705040A02060702" pitchFamily="82" charset="0"/>
              </a:rPr>
              <a:t>Python List </a:t>
            </a:r>
            <a:r>
              <a:rPr lang="en-PH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clear() </a:t>
            </a:r>
            <a:r>
              <a:rPr lang="en-PH" sz="2000" b="0" i="0" dirty="0">
                <a:effectLst/>
                <a:latin typeface="Algerian" panose="04020705040A02060702" pitchFamily="82" charset="0"/>
              </a:rPr>
              <a:t>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35D5B-0EF9-8493-F2B6-77040EE04BE9}"/>
              </a:ext>
            </a:extLst>
          </p:cNvPr>
          <p:cNvSpPr txBox="1"/>
          <p:nvPr/>
        </p:nvSpPr>
        <p:spPr>
          <a:xfrm>
            <a:off x="1377330" y="383222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Remove all elements from the </a:t>
            </a:r>
            <a:r>
              <a:rPr lang="en-US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fruits</a:t>
            </a:r>
            <a:r>
              <a:rPr lang="en-US" sz="2000" b="0" i="0" dirty="0">
                <a:effectLst/>
                <a:latin typeface="Algerian" panose="04020705040A02060702" pitchFamily="82" charset="0"/>
              </a:rPr>
              <a:t> list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65831-CDE4-0679-75EC-B7E4AED04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330" y="545644"/>
            <a:ext cx="8878539" cy="3286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64AD7C-8D1A-75F0-1F78-8B6384B3C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202" y="4540114"/>
            <a:ext cx="3724795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8345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37D5A5-564A-6947-C9BD-903791BB1D22}"/>
              </a:ext>
            </a:extLst>
          </p:cNvPr>
          <p:cNvSpPr txBox="1"/>
          <p:nvPr/>
        </p:nvSpPr>
        <p:spPr>
          <a:xfrm>
            <a:off x="4114800" y="18363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000" b="0" i="0" dirty="0">
                <a:effectLst/>
                <a:latin typeface="Algerian" panose="04020705040A02060702" pitchFamily="82" charset="0"/>
              </a:rPr>
              <a:t>Python List </a:t>
            </a:r>
            <a:r>
              <a:rPr lang="en-PH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copy() </a:t>
            </a:r>
            <a:r>
              <a:rPr lang="en-PH" sz="2000" b="0" i="0" dirty="0">
                <a:effectLst/>
                <a:latin typeface="Algerian" panose="04020705040A02060702" pitchFamily="82" charset="0"/>
              </a:rPr>
              <a:t>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A0092-5182-0A5A-3DDC-637E06C8B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583744"/>
            <a:ext cx="8926171" cy="3162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BC35FE-EC6E-DBD8-DBE8-A376504FC93D}"/>
              </a:ext>
            </a:extLst>
          </p:cNvPr>
          <p:cNvSpPr txBox="1"/>
          <p:nvPr/>
        </p:nvSpPr>
        <p:spPr>
          <a:xfrm>
            <a:off x="1536700" y="374648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000" b="0" i="0" dirty="0"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PH" sz="2000" b="0" i="0" dirty="0">
                <a:effectLst/>
                <a:latin typeface="Algerian" panose="04020705040A02060702" pitchFamily="82" charset="0"/>
              </a:rPr>
              <a:t>Copy the fruits list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49D7F5-1438-1A4D-2DC2-BE8FC63A4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56" y="4454371"/>
            <a:ext cx="4429743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459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67ABD1-05D7-5001-2AEE-B1432B487C41}"/>
              </a:ext>
            </a:extLst>
          </p:cNvPr>
          <p:cNvSpPr txBox="1"/>
          <p:nvPr/>
        </p:nvSpPr>
        <p:spPr>
          <a:xfrm>
            <a:off x="3873500" y="10743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000" b="0" i="0" dirty="0">
                <a:effectLst/>
                <a:latin typeface="Algerian" panose="04020705040A02060702" pitchFamily="82" charset="0"/>
              </a:rPr>
              <a:t>Python List </a:t>
            </a:r>
            <a:r>
              <a:rPr lang="en-PH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count() </a:t>
            </a:r>
            <a:r>
              <a:rPr lang="en-PH" sz="2000" b="0" i="0" dirty="0">
                <a:effectLst/>
                <a:latin typeface="Algerian" panose="04020705040A02060702" pitchFamily="82" charset="0"/>
              </a:rPr>
              <a:t>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99048-2E10-0C3F-0380-0CA539044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009" y="507544"/>
            <a:ext cx="8821381" cy="3620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FB1DE2-DAD5-E470-902E-DE384F2A768F}"/>
              </a:ext>
            </a:extLst>
          </p:cNvPr>
          <p:cNvSpPr txBox="1"/>
          <p:nvPr/>
        </p:nvSpPr>
        <p:spPr>
          <a:xfrm>
            <a:off x="1444009" y="4127549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Return the number of times the value "cherry" appears in the </a:t>
            </a:r>
            <a:r>
              <a:rPr lang="en-US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fruits </a:t>
            </a:r>
            <a:r>
              <a:rPr lang="en-US" sz="2000" b="0" i="0" dirty="0">
                <a:effectLst/>
                <a:latin typeface="Algerian" panose="04020705040A02060702" pitchFamily="82" charset="0"/>
              </a:rPr>
              <a:t>list: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CBD8FE-1DAB-A667-CF3D-55871085C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18" y="5143212"/>
            <a:ext cx="3858163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3442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1A3322-4739-8EB5-80E1-3A608475B990}"/>
              </a:ext>
            </a:extLst>
          </p:cNvPr>
          <p:cNvSpPr txBox="1"/>
          <p:nvPr/>
        </p:nvSpPr>
        <p:spPr>
          <a:xfrm>
            <a:off x="3771900" y="94734"/>
            <a:ext cx="64643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000" b="0" i="0" dirty="0">
                <a:effectLst/>
                <a:latin typeface="Algerian" panose="04020705040A02060702" pitchFamily="82" charset="0"/>
              </a:rPr>
              <a:t>Python List </a:t>
            </a:r>
            <a:r>
              <a:rPr lang="en-PH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extend() </a:t>
            </a:r>
            <a:r>
              <a:rPr lang="en-PH" sz="2000" b="0" i="0" dirty="0">
                <a:effectLst/>
                <a:latin typeface="Algerian" panose="04020705040A02060702" pitchFamily="82" charset="0"/>
              </a:rPr>
              <a:t>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34F16-15BC-BE63-560B-A354D9D29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57" y="494844"/>
            <a:ext cx="8678486" cy="3591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E2E9F7-1DF6-00BD-BAA8-C6659E941AC3}"/>
              </a:ext>
            </a:extLst>
          </p:cNvPr>
          <p:cNvSpPr txBox="1"/>
          <p:nvPr/>
        </p:nvSpPr>
        <p:spPr>
          <a:xfrm>
            <a:off x="1756757" y="408627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b="0" i="0" dirty="0">
                <a:effectLst/>
                <a:latin typeface="Algerian" panose="04020705040A02060702" pitchFamily="82" charset="0"/>
              </a:rPr>
              <a:t>Add the elements of cars to the fruits list: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C47A60-CFBA-A163-4B0C-48A8D5337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806" y="4715105"/>
            <a:ext cx="5391902" cy="20481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BE7152-31F1-B753-E70F-04A2D1407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708" y="4732601"/>
            <a:ext cx="4146550" cy="203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0872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ED1C37-E42B-32C2-C23E-AFA60BCF19DD}"/>
              </a:ext>
            </a:extLst>
          </p:cNvPr>
          <p:cNvSpPr txBox="1"/>
          <p:nvPr/>
        </p:nvSpPr>
        <p:spPr>
          <a:xfrm>
            <a:off x="3975100" y="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000" b="0" i="0" dirty="0">
                <a:effectLst/>
                <a:latin typeface="Algerian" panose="04020705040A02060702" pitchFamily="82" charset="0"/>
              </a:rPr>
              <a:t>Python List </a:t>
            </a:r>
            <a:r>
              <a:rPr lang="en-PH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index() </a:t>
            </a:r>
            <a:r>
              <a:rPr lang="en-PH" sz="2000" b="0" i="0" dirty="0">
                <a:effectLst/>
                <a:latin typeface="Algerian" panose="04020705040A02060702" pitchFamily="82" charset="0"/>
              </a:rPr>
              <a:t>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AA8D7-86EC-2468-521D-1E390FCA3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400110"/>
            <a:ext cx="7877791" cy="33178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DBB3CA-37A0-955E-47C5-10DFE0817343}"/>
              </a:ext>
            </a:extLst>
          </p:cNvPr>
          <p:cNvSpPr txBox="1"/>
          <p:nvPr/>
        </p:nvSpPr>
        <p:spPr>
          <a:xfrm>
            <a:off x="2048491" y="371797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What is the position of the value </a:t>
            </a:r>
            <a:r>
              <a:rPr lang="en-US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"cherry":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79A735-E75A-CFCF-1AAA-78162E2D5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029" y="4425856"/>
            <a:ext cx="3886742" cy="16385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0309FE-A5A3-F427-AA31-74E806771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309" y="4544935"/>
            <a:ext cx="3896269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0817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DD1D86-CEE5-DA76-3584-A3553163475B}"/>
              </a:ext>
            </a:extLst>
          </p:cNvPr>
          <p:cNvSpPr txBox="1"/>
          <p:nvPr/>
        </p:nvSpPr>
        <p:spPr>
          <a:xfrm>
            <a:off x="4025900" y="158234"/>
            <a:ext cx="6997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000" b="0" i="0" dirty="0">
                <a:effectLst/>
                <a:latin typeface="Algerian" panose="04020705040A02060702" pitchFamily="82" charset="0"/>
              </a:rPr>
              <a:t>Python List </a:t>
            </a:r>
            <a:r>
              <a:rPr lang="en-PH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insert() </a:t>
            </a:r>
            <a:r>
              <a:rPr lang="en-PH" sz="2000" b="0" i="0" dirty="0">
                <a:effectLst/>
                <a:latin typeface="Algerian" panose="04020705040A02060702" pitchFamily="82" charset="0"/>
              </a:rPr>
              <a:t>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F1ECB-62B0-1B82-7262-9F32FAE48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558345"/>
            <a:ext cx="8538196" cy="23978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992483-0773-0470-5406-830AAF8651F3}"/>
              </a:ext>
            </a:extLst>
          </p:cNvPr>
          <p:cNvSpPr txBox="1"/>
          <p:nvPr/>
        </p:nvSpPr>
        <p:spPr>
          <a:xfrm>
            <a:off x="1647204" y="2956205"/>
            <a:ext cx="65659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Insert the value "orange" as the second element of the </a:t>
            </a:r>
            <a:r>
              <a:rPr lang="en-US" sz="2000" b="0" i="0" dirty="0">
                <a:solidFill>
                  <a:schemeClr val="accent6">
                    <a:lumMod val="50000"/>
                  </a:schemeClr>
                </a:solidFill>
                <a:effectLst/>
                <a:latin typeface="Algerian" panose="04020705040A02060702" pitchFamily="82" charset="0"/>
              </a:rPr>
              <a:t>fruit</a:t>
            </a:r>
            <a:r>
              <a:rPr lang="en-US" sz="2000" b="0" i="0" dirty="0">
                <a:effectLst/>
                <a:latin typeface="Algerian" panose="04020705040A02060702" pitchFamily="82" charset="0"/>
              </a:rPr>
              <a:t> list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7FE24D-9824-FABE-B943-8D7DFB3B6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512" y="3901796"/>
            <a:ext cx="4048690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8385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E29807-488D-3BED-8F18-769D6FD76E7F}"/>
              </a:ext>
            </a:extLst>
          </p:cNvPr>
          <p:cNvSpPr txBox="1"/>
          <p:nvPr/>
        </p:nvSpPr>
        <p:spPr>
          <a:xfrm>
            <a:off x="3962400" y="27253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000" b="0" i="0" dirty="0">
                <a:effectLst/>
                <a:latin typeface="Algerian" panose="04020705040A02060702" pitchFamily="82" charset="0"/>
              </a:rPr>
              <a:t>Python List</a:t>
            </a:r>
            <a:r>
              <a:rPr lang="en-PH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 pop() </a:t>
            </a:r>
            <a:r>
              <a:rPr lang="en-PH" sz="2000" b="0" i="0" dirty="0">
                <a:effectLst/>
                <a:latin typeface="Algerian" panose="04020705040A02060702" pitchFamily="82" charset="0"/>
              </a:rPr>
              <a:t>Method</a:t>
            </a:r>
          </a:p>
          <a:p>
            <a:pPr algn="l"/>
            <a:endParaRPr lang="en-PH" sz="2000" b="0" i="0" dirty="0">
              <a:solidFill>
                <a:srgbClr val="000000"/>
              </a:solidFill>
              <a:effectLst/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28360-8525-5F5E-3676-000C9DD6A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5" y="740778"/>
            <a:ext cx="8388975" cy="25810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276006-4088-D39A-3C46-32B8CF38E8DE}"/>
              </a:ext>
            </a:extLst>
          </p:cNvPr>
          <p:cNvSpPr txBox="1"/>
          <p:nvPr/>
        </p:nvSpPr>
        <p:spPr>
          <a:xfrm>
            <a:off x="1612900" y="332185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Remove the second element of the </a:t>
            </a:r>
            <a:r>
              <a:rPr lang="en-US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fruit </a:t>
            </a:r>
            <a:r>
              <a:rPr lang="en-US" sz="2000" b="0" i="0" dirty="0">
                <a:effectLst/>
                <a:latin typeface="Algerian" panose="04020705040A02060702" pitchFamily="82" charset="0"/>
              </a:rPr>
              <a:t>list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FDA8BD-2D27-C5A9-4951-6D273EC52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449" y="4047987"/>
            <a:ext cx="4305901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5627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B624EA-3FC4-CC45-AE3F-EC6E07BAEA1D}"/>
              </a:ext>
            </a:extLst>
          </p:cNvPr>
          <p:cNvSpPr txBox="1"/>
          <p:nvPr/>
        </p:nvSpPr>
        <p:spPr>
          <a:xfrm>
            <a:off x="3556000" y="15823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000" b="0" i="0" dirty="0">
                <a:effectLst/>
                <a:latin typeface="Algerian" panose="04020705040A02060702" pitchFamily="82" charset="0"/>
              </a:rPr>
              <a:t>Python List </a:t>
            </a:r>
            <a:r>
              <a:rPr lang="en-PH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remove() </a:t>
            </a:r>
            <a:r>
              <a:rPr lang="en-PH" sz="2000" b="0" i="0" dirty="0">
                <a:effectLst/>
                <a:latin typeface="Algerian" panose="04020705040A02060702" pitchFamily="82" charset="0"/>
              </a:rPr>
              <a:t>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A8091-9C56-471E-91D4-3BC48E864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282" y="558344"/>
            <a:ext cx="7412659" cy="31315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BC5DD1-51FB-C347-4DD6-CD08E764B1FA}"/>
              </a:ext>
            </a:extLst>
          </p:cNvPr>
          <p:cNvSpPr txBox="1"/>
          <p:nvPr/>
        </p:nvSpPr>
        <p:spPr>
          <a:xfrm>
            <a:off x="2090804" y="3631405"/>
            <a:ext cx="6938895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000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Remove the </a:t>
            </a:r>
            <a:r>
              <a:rPr lang="en-US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"banana" </a:t>
            </a:r>
            <a:r>
              <a:rPr lang="en-US" sz="2000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element of the fruit list: 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077D7B-113F-283C-E15F-01820D231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417" y="4319478"/>
            <a:ext cx="3896269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96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7E5F0-6FC6-E356-537A-F7E1FDFC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901" y="-381000"/>
            <a:ext cx="10131427" cy="3124199"/>
          </a:xfrm>
        </p:spPr>
        <p:txBody>
          <a:bodyPr/>
          <a:lstStyle/>
          <a:p>
            <a:r>
              <a:rPr lang="en-US" sz="32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Negative Indexing</a:t>
            </a:r>
            <a:br>
              <a:rPr lang="en-US" sz="3200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</a:br>
            <a:r>
              <a:rPr lang="en-US" sz="3200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Use negative indexes to start the slice from the end of the string:</a:t>
            </a:r>
            <a:br>
              <a:rPr lang="en-PH" dirty="0"/>
            </a:b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87E5D-4E31-D7DF-AB9A-EDBD06B36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98" y="1810344"/>
            <a:ext cx="9461004" cy="213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5095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669F2D-BC49-2743-712E-BAAB668AEE84}"/>
              </a:ext>
            </a:extLst>
          </p:cNvPr>
          <p:cNvSpPr txBox="1"/>
          <p:nvPr/>
        </p:nvSpPr>
        <p:spPr>
          <a:xfrm>
            <a:off x="3771900" y="15823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000" b="0" i="0" dirty="0">
                <a:effectLst/>
                <a:latin typeface="Algerian" panose="04020705040A02060702" pitchFamily="82" charset="0"/>
              </a:rPr>
              <a:t>Python List </a:t>
            </a:r>
            <a:r>
              <a:rPr lang="en-PH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reverse() </a:t>
            </a:r>
            <a:r>
              <a:rPr lang="en-PH" sz="2000" b="0" i="0" dirty="0">
                <a:effectLst/>
                <a:latin typeface="Algerian" panose="04020705040A02060702" pitchFamily="82" charset="0"/>
              </a:rPr>
              <a:t>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C3B38-4DC7-7760-427B-905B4F34E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499" y="558344"/>
            <a:ext cx="7573001" cy="25484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65CD9-70AC-1D41-2070-BABEC07BDE06}"/>
              </a:ext>
            </a:extLst>
          </p:cNvPr>
          <p:cNvSpPr txBox="1"/>
          <p:nvPr/>
        </p:nvSpPr>
        <p:spPr>
          <a:xfrm>
            <a:off x="1990099" y="310679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Reverse the order of the </a:t>
            </a:r>
            <a:r>
              <a:rPr lang="en-US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fruit</a:t>
            </a:r>
            <a:r>
              <a:rPr lang="en-US" sz="2000" b="0" i="0" dirty="0">
                <a:effectLst/>
                <a:latin typeface="Algerian" panose="04020705040A02060702" pitchFamily="82" charset="0"/>
              </a:rPr>
              <a:t> list: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AD779B-07D2-5E5E-2807-7C2D93FA6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349" y="3814681"/>
            <a:ext cx="4848902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8079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897C8B-1DFF-F168-5DF8-1799B5725304}"/>
              </a:ext>
            </a:extLst>
          </p:cNvPr>
          <p:cNvSpPr txBox="1"/>
          <p:nvPr/>
        </p:nvSpPr>
        <p:spPr>
          <a:xfrm>
            <a:off x="3619500" y="15823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000" b="0" i="0" dirty="0">
                <a:effectLst/>
                <a:latin typeface="Algerian" panose="04020705040A02060702" pitchFamily="82" charset="0"/>
              </a:rPr>
              <a:t>Python List </a:t>
            </a:r>
            <a:r>
              <a:rPr lang="en-PH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sort() </a:t>
            </a:r>
            <a:r>
              <a:rPr lang="en-PH" sz="2000" b="0" i="0" dirty="0">
                <a:effectLst/>
                <a:latin typeface="Algerian" panose="04020705040A02060702" pitchFamily="82" charset="0"/>
              </a:rPr>
              <a:t>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C4C6E-2416-E4CE-6309-B31F6A860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30" y="558345"/>
            <a:ext cx="8933469" cy="3248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F66435-6A26-674D-B22B-ECFA11EEB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028" y="4275020"/>
            <a:ext cx="4220164" cy="1686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E6C54A-895F-7AFE-EC56-ED42B8C7F54E}"/>
              </a:ext>
            </a:extLst>
          </p:cNvPr>
          <p:cNvSpPr txBox="1"/>
          <p:nvPr/>
        </p:nvSpPr>
        <p:spPr>
          <a:xfrm>
            <a:off x="1346200" y="3806361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Sort the list alphabetically:</a:t>
            </a:r>
          </a:p>
        </p:txBody>
      </p:sp>
    </p:spTree>
    <p:extLst>
      <p:ext uri="{BB962C8B-B14F-4D97-AF65-F5344CB8AC3E}">
        <p14:creationId xmlns:p14="http://schemas.microsoft.com/office/powerpoint/2010/main" val="127572345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469F25-2C31-9DCE-5306-74D4129EC75E}"/>
              </a:ext>
            </a:extLst>
          </p:cNvPr>
          <p:cNvSpPr txBox="1"/>
          <p:nvPr/>
        </p:nvSpPr>
        <p:spPr>
          <a:xfrm>
            <a:off x="1219200" y="308058"/>
            <a:ext cx="584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2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Python Dictionaries</a:t>
            </a:r>
          </a:p>
          <a:p>
            <a:pPr algn="l"/>
            <a:endParaRPr lang="en-PH" sz="3200" b="0" i="0" dirty="0">
              <a:effectLst/>
              <a:latin typeface="Algerian" panose="04020705040A02060702" pitchFamily="82" charset="0"/>
            </a:endParaRP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707A186D-9681-EA6D-2F53-7D78FDA5C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8328" y="5250628"/>
            <a:ext cx="10131425" cy="1456267"/>
          </a:xfrm>
        </p:spPr>
        <p:txBody>
          <a:bodyPr/>
          <a:lstStyle/>
          <a:p>
            <a:r>
              <a:rPr lang="en-PH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Key  value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AE8BFB-040F-C358-E491-4CAC20A4FE0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17613" y="794299"/>
            <a:ext cx="9942513" cy="3319462"/>
          </a:xfrm>
        </p:spPr>
        <p:txBody>
          <a:bodyPr/>
          <a:lstStyle/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Dictionary</a:t>
            </a:r>
          </a:p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Dictionaries are used to store data values in </a:t>
            </a:r>
            <a:r>
              <a:rPr lang="en-US" sz="2000" b="0" i="0" dirty="0" err="1">
                <a:effectLst/>
                <a:latin typeface="Algerian" panose="04020705040A02060702" pitchFamily="82" charset="0"/>
              </a:rPr>
              <a:t>key:value</a:t>
            </a:r>
            <a:r>
              <a:rPr lang="en-US" sz="2000" b="0" i="0" dirty="0">
                <a:effectLst/>
                <a:latin typeface="Algerian" panose="04020705040A02060702" pitchFamily="82" charset="0"/>
              </a:rPr>
              <a:t> pairs.</a:t>
            </a:r>
          </a:p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A dictionary is a collection which is ordered*, changeable and do not allow duplicates.</a:t>
            </a:r>
          </a:p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As of Python version 3.7, dictionaries are </a:t>
            </a:r>
            <a:r>
              <a:rPr lang="en-US" sz="2000" b="0" i="1" dirty="0">
                <a:effectLst/>
                <a:latin typeface="Algerian" panose="04020705040A02060702" pitchFamily="82" charset="0"/>
              </a:rPr>
              <a:t>ordered</a:t>
            </a:r>
            <a:r>
              <a:rPr lang="en-US" sz="2000" b="0" i="0" dirty="0">
                <a:effectLst/>
                <a:latin typeface="Algerian" panose="04020705040A02060702" pitchFamily="82" charset="0"/>
              </a:rPr>
              <a:t>. In Python 3.6 and earlier, dictionaries are </a:t>
            </a:r>
            <a:r>
              <a:rPr lang="en-US" sz="2000" b="0" i="1" dirty="0">
                <a:effectLst/>
                <a:latin typeface="Algerian" panose="04020705040A02060702" pitchFamily="82" charset="0"/>
              </a:rPr>
              <a:t>unordered</a:t>
            </a:r>
            <a:r>
              <a:rPr lang="en-US" sz="2000" b="0" i="0" dirty="0">
                <a:effectLst/>
                <a:latin typeface="Algerian" panose="04020705040A02060702" pitchFamily="82" charset="0"/>
              </a:rPr>
              <a:t>.</a:t>
            </a:r>
          </a:p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Dictionaries are written with curly brackets, and have keys and values:</a:t>
            </a:r>
          </a:p>
          <a:p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AF419-2241-76C5-C64F-B4526160706A}"/>
              </a:ext>
            </a:extLst>
          </p:cNvPr>
          <p:cNvSpPr txBox="1"/>
          <p:nvPr/>
        </p:nvSpPr>
        <p:spPr>
          <a:xfrm>
            <a:off x="2654300" y="358082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32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99A901-38A3-6CF3-CB8F-AC39C2F2C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928" y="4019425"/>
            <a:ext cx="5153744" cy="179095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414B17-95EF-2DD2-AD7F-8D7AD813F2A3}"/>
              </a:ext>
            </a:extLst>
          </p:cNvPr>
          <p:cNvCxnSpPr>
            <a:cxnSpLocks/>
          </p:cNvCxnSpPr>
          <p:nvPr/>
        </p:nvCxnSpPr>
        <p:spPr>
          <a:xfrm flipV="1">
            <a:off x="3136900" y="4533900"/>
            <a:ext cx="2565400" cy="105945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7B4C36-8044-D871-4A0C-9065805206E8}"/>
              </a:ext>
            </a:extLst>
          </p:cNvPr>
          <p:cNvCxnSpPr>
            <a:cxnSpLocks/>
          </p:cNvCxnSpPr>
          <p:nvPr/>
        </p:nvCxnSpPr>
        <p:spPr>
          <a:xfrm flipV="1">
            <a:off x="4584700" y="4552361"/>
            <a:ext cx="1604169" cy="103964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7236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33909A-1EB5-75A0-68AE-049154FA3748}"/>
              </a:ext>
            </a:extLst>
          </p:cNvPr>
          <p:cNvSpPr txBox="1"/>
          <p:nvPr/>
        </p:nvSpPr>
        <p:spPr>
          <a:xfrm>
            <a:off x="3263900" y="2217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400" b="0" i="0" dirty="0">
                <a:effectLst/>
                <a:latin typeface="Algerian" panose="04020705040A02060702" pitchFamily="82" charset="0"/>
              </a:rPr>
              <a:t>Dictionary Items - Data Types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50C18-A764-81FA-2F45-AD595BC7C8DB}"/>
              </a:ext>
            </a:extLst>
          </p:cNvPr>
          <p:cNvSpPr txBox="1"/>
          <p:nvPr/>
        </p:nvSpPr>
        <p:spPr>
          <a:xfrm>
            <a:off x="3670300" y="6833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+mj-lt"/>
              </a:rPr>
              <a:t>The values in dictionary items can be of any data type:</a:t>
            </a:r>
            <a:endParaRPr lang="en-PH" sz="1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3A73FB-CC52-D7F1-1ADA-D694F6785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194" y="1145064"/>
            <a:ext cx="7602011" cy="19814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5B7D77-8668-3EDC-F185-5CDBFA668834}"/>
              </a:ext>
            </a:extLst>
          </p:cNvPr>
          <p:cNvSpPr txBox="1"/>
          <p:nvPr/>
        </p:nvSpPr>
        <p:spPr>
          <a:xfrm>
            <a:off x="863600" y="3240918"/>
            <a:ext cx="652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1800" b="0" i="0" dirty="0">
                <a:effectLst/>
                <a:latin typeface="Algerian" panose="04020705040A02060702" pitchFamily="82" charset="0"/>
              </a:rPr>
              <a:t>type()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28E324-E4A0-5611-5517-342CB60F93F3}"/>
              </a:ext>
            </a:extLst>
          </p:cNvPr>
          <p:cNvSpPr txBox="1"/>
          <p:nvPr/>
        </p:nvSpPr>
        <p:spPr>
          <a:xfrm>
            <a:off x="622300" y="3444214"/>
            <a:ext cx="609600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+mj-lt"/>
              </a:rPr>
              <a:t>From Python's perspective, dictionaries are defined as objects with the data type </a:t>
            </a:r>
            <a:r>
              <a:rPr lang="en-US" dirty="0">
                <a:latin typeface="+mj-lt"/>
              </a:rPr>
              <a:t>“</a:t>
            </a:r>
            <a:r>
              <a:rPr lang="en-US" sz="1800" b="0" i="0" dirty="0" err="1">
                <a:effectLst/>
                <a:latin typeface="+mj-lt"/>
              </a:rPr>
              <a:t>dict</a:t>
            </a:r>
            <a:r>
              <a:rPr lang="en-US" dirty="0">
                <a:latin typeface="+mj-lt"/>
              </a:rPr>
              <a:t>”</a:t>
            </a:r>
            <a:r>
              <a:rPr lang="en-US" sz="1800" b="0" i="0" dirty="0">
                <a:effectLst/>
                <a:latin typeface="+mj-lt"/>
              </a:rPr>
              <a:t>:</a:t>
            </a:r>
            <a:endParaRPr lang="en-PH" sz="1800" dirty="0"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F9FAD-F7EC-1535-0564-A9A1451C5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300" y="3240918"/>
            <a:ext cx="3315163" cy="17909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936987-2CDA-DC75-3B93-6A362FAF241F}"/>
              </a:ext>
            </a:extLst>
          </p:cNvPr>
          <p:cNvSpPr txBox="1"/>
          <p:nvPr/>
        </p:nvSpPr>
        <p:spPr>
          <a:xfrm>
            <a:off x="533400" y="4366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1800" b="0" i="0" dirty="0">
                <a:effectLst/>
                <a:latin typeface="Algerian" panose="04020705040A02060702" pitchFamily="82" charset="0"/>
              </a:rPr>
              <a:t>The </a:t>
            </a:r>
            <a:r>
              <a:rPr lang="en-PH" sz="1800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dict</a:t>
            </a:r>
            <a:r>
              <a:rPr lang="en-PH" sz="18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() </a:t>
            </a:r>
            <a:r>
              <a:rPr lang="en-PH" sz="1800" b="0" i="0" dirty="0">
                <a:effectLst/>
                <a:latin typeface="Algerian" panose="04020705040A02060702" pitchFamily="82" charset="0"/>
              </a:rPr>
              <a:t>Constructor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A60046-0F3E-9FCD-4909-2A1C0BBDD742}"/>
              </a:ext>
            </a:extLst>
          </p:cNvPr>
          <p:cNvSpPr txBox="1"/>
          <p:nvPr/>
        </p:nvSpPr>
        <p:spPr>
          <a:xfrm>
            <a:off x="133350" y="4683311"/>
            <a:ext cx="6896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It is also possible to use the </a:t>
            </a:r>
            <a:r>
              <a:rPr lang="en-US" sz="1800" b="0" i="0" dirty="0" err="1">
                <a:solidFill>
                  <a:srgbClr val="DC143C"/>
                </a:solidFill>
                <a:effectLst/>
                <a:latin typeface="Algerian" panose="04020705040A02060702" pitchFamily="82" charset="0"/>
              </a:rPr>
              <a:t>dict</a:t>
            </a:r>
            <a:r>
              <a:rPr lang="en-US" sz="1800" b="0" i="0" dirty="0">
                <a:solidFill>
                  <a:srgbClr val="DC143C"/>
                </a:solidFill>
                <a:effectLst/>
                <a:latin typeface="Algerian" panose="04020705040A02060702" pitchFamily="82" charset="0"/>
              </a:rPr>
              <a:t>()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 constructor to make a dictionary</a:t>
            </a:r>
            <a:endParaRPr lang="en-PH" dirty="0">
              <a:latin typeface="Algerian" panose="04020705040A02060702" pitchFamily="8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906D7DF-3831-7962-D95D-CE988A471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136" y="5312106"/>
            <a:ext cx="5696745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7033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42D317-79E8-0C7F-A62D-311B6C70E462}"/>
              </a:ext>
            </a:extLst>
          </p:cNvPr>
          <p:cNvSpPr txBox="1"/>
          <p:nvPr/>
        </p:nvSpPr>
        <p:spPr>
          <a:xfrm>
            <a:off x="3568700" y="48843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000" b="0" i="0" dirty="0">
                <a:effectLst/>
                <a:latin typeface="Algerian" panose="04020705040A02060702" pitchFamily="82" charset="0"/>
              </a:rPr>
              <a:t>Python Collections (Arrays)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8B9E0C-426A-7EBC-3483-24D62555869A}"/>
              </a:ext>
            </a:extLst>
          </p:cNvPr>
          <p:cNvSpPr txBox="1"/>
          <p:nvPr/>
        </p:nvSpPr>
        <p:spPr>
          <a:xfrm>
            <a:off x="1733550" y="888544"/>
            <a:ext cx="8724900" cy="3821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0" i="0" dirty="0">
                <a:effectLst/>
                <a:latin typeface="+mj-lt"/>
              </a:rPr>
              <a:t>There are four collection data types in the Python programming language: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</a:t>
            </a:r>
            <a:r>
              <a:rPr lang="en-US" b="0" i="0" dirty="0">
                <a:effectLst/>
                <a:latin typeface="Verdana" panose="020B0604030504040204" pitchFamily="34" charset="0"/>
              </a:rPr>
              <a:t> is a collection which is ordered and changeable. Allows duplicate members.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Tuple</a:t>
            </a:r>
            <a:r>
              <a:rPr lang="en-US" b="0" i="0" dirty="0">
                <a:effectLst/>
                <a:latin typeface="Verdana" panose="020B0604030504040204" pitchFamily="34" charset="0"/>
              </a:rPr>
              <a:t> is a collection which is ordered and unchangeable. Allows duplicate members.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Verdan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</a:t>
            </a:r>
            <a:r>
              <a:rPr lang="en-US" b="0" i="0" dirty="0">
                <a:effectLst/>
                <a:latin typeface="Verdana" panose="020B0604030504040204" pitchFamily="34" charset="0"/>
              </a:rPr>
              <a:t> is a collection which is unordered, unchangeable*, and unindexed. No duplicate members.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Verdana" panose="020B0604030504040204" pitchFamily="34" charset="0"/>
              </a:rPr>
              <a:t>Dictionary</a:t>
            </a:r>
            <a:r>
              <a:rPr lang="en-US" b="0" i="0" dirty="0">
                <a:effectLst/>
                <a:latin typeface="Verdana" panose="020B0604030504040204" pitchFamily="34" charset="0"/>
              </a:rPr>
              <a:t> is a collection which is ordered** and changeable. No duplicate members.</a:t>
            </a:r>
          </a:p>
        </p:txBody>
      </p:sp>
    </p:spTree>
    <p:extLst>
      <p:ext uri="{BB962C8B-B14F-4D97-AF65-F5344CB8AC3E}">
        <p14:creationId xmlns:p14="http://schemas.microsoft.com/office/powerpoint/2010/main" val="425275472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B00BFF-0362-B4E5-B1A5-0D5DBA839EFF}"/>
              </a:ext>
            </a:extLst>
          </p:cNvPr>
          <p:cNvSpPr txBox="1"/>
          <p:nvPr/>
        </p:nvSpPr>
        <p:spPr>
          <a:xfrm>
            <a:off x="4305300" y="323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1800" b="0" i="0" dirty="0">
                <a:effectLst/>
                <a:latin typeface="Algerian" panose="04020705040A02060702" pitchFamily="82" charset="0"/>
              </a:rPr>
              <a:t>Python - Loop Dictionaries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DCD32-67DD-07B7-E2E4-6AC24264CA24}"/>
              </a:ext>
            </a:extLst>
          </p:cNvPr>
          <p:cNvSpPr txBox="1"/>
          <p:nvPr/>
        </p:nvSpPr>
        <p:spPr>
          <a:xfrm>
            <a:off x="1651000" y="7932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PH" sz="1800" b="0" i="0" dirty="0">
                <a:effectLst/>
                <a:latin typeface="Algerian" panose="04020705040A02060702" pitchFamily="82" charset="0"/>
              </a:rPr>
              <a:t>Loop Through a Dictionary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A26D28-944C-D1BB-5ACF-91C40C048AB9}"/>
              </a:ext>
            </a:extLst>
          </p:cNvPr>
          <p:cNvSpPr txBox="1"/>
          <p:nvPr/>
        </p:nvSpPr>
        <p:spPr>
          <a:xfrm>
            <a:off x="1930400" y="977900"/>
            <a:ext cx="6096000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You can loop through a dictionary by using a for loop.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When looping through a dictionary, the return value are the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effectLst/>
                <a:latin typeface="+mn-lt"/>
              </a:rPr>
              <a:t>keys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of the dictionary, but there are methods to return the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effectLst/>
                <a:latin typeface="+mn-lt"/>
              </a:rPr>
              <a:t>values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as well.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021C3-B197-2875-35AC-33E17A2C2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666607"/>
            <a:ext cx="3324689" cy="23339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A30433-419F-0E17-BFE6-212FBAC6ECCB}"/>
              </a:ext>
            </a:extLst>
          </p:cNvPr>
          <p:cNvSpPr txBox="1"/>
          <p:nvPr/>
        </p:nvSpPr>
        <p:spPr>
          <a:xfrm>
            <a:off x="317500" y="36040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1800" b="0" i="0" dirty="0">
                <a:effectLst/>
                <a:latin typeface="Algerian" panose="04020705040A02060702" pitchFamily="82" charset="0"/>
              </a:rPr>
              <a:t>Python - Copy Dictionaries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DBCC3D-1AB0-4606-C7D1-B1BF5443C7A5}"/>
              </a:ext>
            </a:extLst>
          </p:cNvPr>
          <p:cNvSpPr txBox="1"/>
          <p:nvPr/>
        </p:nvSpPr>
        <p:spPr>
          <a:xfrm>
            <a:off x="495300" y="3899802"/>
            <a:ext cx="6096000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You cannot copy a dictionary simply by typing dict2 = dict1, because: dict2 will only be a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effectLst/>
                <a:latin typeface="+mn-lt"/>
              </a:rPr>
              <a:t>reference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to dict1, and changes made in dict1 will automatically also be made in dict2.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There are ways to make a copy, one way is to use the built-in Dictionary method copy().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C02701-7E31-A979-31CE-8DDDE94D5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0" y="4267074"/>
            <a:ext cx="4839375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8436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23C835-37DC-2C21-B76A-FC19EB6C484B}"/>
              </a:ext>
            </a:extLst>
          </p:cNvPr>
          <p:cNvSpPr txBox="1"/>
          <p:nvPr/>
        </p:nvSpPr>
        <p:spPr>
          <a:xfrm>
            <a:off x="4000500" y="36143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000" b="0" i="0" dirty="0">
                <a:effectLst/>
                <a:latin typeface="Algerian" panose="04020705040A02060702" pitchFamily="82" charset="0"/>
              </a:rPr>
              <a:t>Python Dictionary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CC5AA-C562-57DA-E2B7-D87BC4A46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635" y="902028"/>
            <a:ext cx="7193930" cy="386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9137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2F2322-A387-5A1B-951B-CDEE7FD2C002}"/>
              </a:ext>
            </a:extLst>
          </p:cNvPr>
          <p:cNvSpPr txBox="1"/>
          <p:nvPr/>
        </p:nvSpPr>
        <p:spPr>
          <a:xfrm>
            <a:off x="4165600" y="2725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400" b="0" i="0" dirty="0">
                <a:effectLst/>
                <a:latin typeface="Algerian" panose="04020705040A02060702" pitchFamily="82" charset="0"/>
              </a:rPr>
              <a:t>Python Operators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6B9A9-421B-7E41-E720-9292DD2745BB}"/>
              </a:ext>
            </a:extLst>
          </p:cNvPr>
          <p:cNvSpPr txBox="1"/>
          <p:nvPr/>
        </p:nvSpPr>
        <p:spPr>
          <a:xfrm>
            <a:off x="2006600" y="734199"/>
            <a:ext cx="6096000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lgerian" panose="04020705040A02060702" pitchFamily="82" charset="0"/>
              </a:rPr>
              <a:t>Operators are used to perform operations on variables and values.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lgerian" panose="04020705040A02060702" pitchFamily="82" charset="0"/>
              </a:rPr>
              <a:t>In the example below, we use the + operator to add together two values: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8E810-32C6-96E8-9D56-ECD09EF3D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414" y="1589882"/>
            <a:ext cx="2486372" cy="905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849AD-8F0B-4B44-8CF4-BF6E9D18F04C}"/>
              </a:ext>
            </a:extLst>
          </p:cNvPr>
          <p:cNvSpPr txBox="1"/>
          <p:nvPr/>
        </p:nvSpPr>
        <p:spPr>
          <a:xfrm>
            <a:off x="2287414" y="27225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18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Python Arithmetic Operators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9652AB-96BF-AB1A-482D-A8E08751E809}"/>
              </a:ext>
            </a:extLst>
          </p:cNvPr>
          <p:cNvSpPr txBox="1"/>
          <p:nvPr/>
        </p:nvSpPr>
        <p:spPr>
          <a:xfrm>
            <a:off x="749300" y="2964129"/>
            <a:ext cx="98298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+mj-lt"/>
              </a:rPr>
              <a:t>Arithmetic operators are used with numeric values to perform common mathematical operations:</a:t>
            </a:r>
            <a:endParaRPr lang="en-PH" sz="1800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5445BE-BB43-A4D0-F265-18F68E5E7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494" y="3530616"/>
            <a:ext cx="6427412" cy="265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285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C282D2-1977-820E-4472-5AEF461F541B}"/>
              </a:ext>
            </a:extLst>
          </p:cNvPr>
          <p:cNvSpPr txBox="1"/>
          <p:nvPr/>
        </p:nvSpPr>
        <p:spPr>
          <a:xfrm>
            <a:off x="3987800" y="947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1800" b="0" i="0" dirty="0">
                <a:effectLst/>
                <a:latin typeface="Algerian" panose="04020705040A02060702" pitchFamily="82" charset="0"/>
              </a:rPr>
              <a:t>Python Assignment 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6089B1-9080-D28E-168E-F15CC6A29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646" y="464066"/>
            <a:ext cx="7078709" cy="2806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3E8920-48DA-94BF-7C38-A5F406DEA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645" y="3270739"/>
            <a:ext cx="7078709" cy="219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0656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C8A1E8-DBCC-0141-CA6D-80B495E84380}"/>
              </a:ext>
            </a:extLst>
          </p:cNvPr>
          <p:cNvSpPr txBox="1"/>
          <p:nvPr/>
        </p:nvSpPr>
        <p:spPr>
          <a:xfrm>
            <a:off x="4241800" y="1455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1800" b="0" i="0" dirty="0">
                <a:effectLst/>
                <a:latin typeface="Algerian" panose="04020705040A02060702" pitchFamily="82" charset="0"/>
              </a:rPr>
              <a:t>Python</a:t>
            </a:r>
            <a:r>
              <a:rPr lang="en-PH" sz="1800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 </a:t>
            </a:r>
            <a:r>
              <a:rPr lang="en-PH" sz="1800" b="0" i="0" dirty="0">
                <a:effectLst/>
                <a:latin typeface="Algerian" panose="04020705040A02060702" pitchFamily="82" charset="0"/>
              </a:rPr>
              <a:t>Comparison</a:t>
            </a:r>
            <a:r>
              <a:rPr lang="en-PH" sz="1800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 </a:t>
            </a:r>
            <a:r>
              <a:rPr lang="en-PH" sz="1800" b="0" i="0" dirty="0">
                <a:effectLst/>
                <a:latin typeface="Algerian" panose="04020705040A02060702" pitchFamily="82" charset="0"/>
              </a:rPr>
              <a:t>Operators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70B8A-7B9F-2A48-9F7E-BF1D3CF82AC9}"/>
              </a:ext>
            </a:extLst>
          </p:cNvPr>
          <p:cNvSpPr txBox="1"/>
          <p:nvPr/>
        </p:nvSpPr>
        <p:spPr>
          <a:xfrm>
            <a:off x="3238500" y="5148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+mj-lt"/>
              </a:rPr>
              <a:t>Comparison operators are used to compare two values</a:t>
            </a:r>
            <a:endParaRPr lang="en-PH" sz="18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DBC54F-10F9-C574-191E-C3968E39A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884198"/>
            <a:ext cx="6096000" cy="22667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09B76B-3C2D-F455-12CD-0968F3D211F2}"/>
              </a:ext>
            </a:extLst>
          </p:cNvPr>
          <p:cNvSpPr txBox="1"/>
          <p:nvPr/>
        </p:nvSpPr>
        <p:spPr>
          <a:xfrm>
            <a:off x="42418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1800" b="0" i="0" dirty="0">
                <a:effectLst/>
                <a:latin typeface="Algerian" panose="04020705040A02060702" pitchFamily="82" charset="0"/>
              </a:rPr>
              <a:t>Python Logical Operators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CF5991-92E3-BDDB-D9BA-63902F775F34}"/>
              </a:ext>
            </a:extLst>
          </p:cNvPr>
          <p:cNvSpPr txBox="1"/>
          <p:nvPr/>
        </p:nvSpPr>
        <p:spPr>
          <a:xfrm>
            <a:off x="2705100" y="3443764"/>
            <a:ext cx="894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+mj-lt"/>
              </a:rPr>
              <a:t>Logical operators are used to combine conditional statements:</a:t>
            </a:r>
            <a:endParaRPr lang="en-PH" sz="1800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00CB6A-78B4-5195-4ECA-740DBBBBE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467" y="3906513"/>
            <a:ext cx="8707065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5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F9159-F3F0-AC76-DA82-F9C5631B2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0" y="94520"/>
            <a:ext cx="10438041" cy="4007580"/>
          </a:xfrm>
        </p:spPr>
        <p:txBody>
          <a:bodyPr>
            <a:normAutofit/>
          </a:bodyPr>
          <a:lstStyle/>
          <a:p>
            <a:r>
              <a:rPr lang="en-PH" sz="2400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                                       Python - Modify Strings</a:t>
            </a:r>
            <a:br>
              <a:rPr lang="en-PH" sz="2400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</a:br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Python has a set of built-in methods that you can use on strings.</a:t>
            </a:r>
            <a:b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</a:br>
            <a:r>
              <a:rPr lang="en-PH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Upper Case</a:t>
            </a:r>
            <a:br>
              <a:rPr lang="en-PH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</a:br>
            <a:br>
              <a:rPr lang="en-PH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</a:br>
            <a:br>
              <a:rPr lang="en-PH" sz="1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PH" sz="2000" b="0" i="0" dirty="0">
                <a:effectLst/>
                <a:latin typeface="Algerian" panose="04020705040A02060702" pitchFamily="82" charset="0"/>
              </a:rPr>
            </a:br>
            <a:endParaRPr lang="en-PH" sz="2000" dirty="0">
              <a:latin typeface="Algerian" panose="04020705040A02060702" pitchFamily="82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5EE84A8-B774-A64C-1E28-7589585EF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0106" y="2263236"/>
            <a:ext cx="8529579" cy="918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88872" rIns="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  <a:cs typeface="Segoe UI" panose="020B0502040204020203" pitchFamily="34" charset="0"/>
              </a:rPr>
              <a:t>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The upper() method returns the string in upper case: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476AF-2B96-FEB3-B5BB-175F0E4E0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106" y="3355238"/>
            <a:ext cx="8809921" cy="1770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E2CFCE-FC3E-1506-5182-FA8D712E50B4}"/>
              </a:ext>
            </a:extLst>
          </p:cNvPr>
          <p:cNvSpPr txBox="1"/>
          <p:nvPr/>
        </p:nvSpPr>
        <p:spPr>
          <a:xfrm>
            <a:off x="8351613" y="489468"/>
            <a:ext cx="3559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lgerian" panose="04020705040A02060702" pitchFamily="82" charset="0"/>
                <a:cs typeface="Segoe UI" panose="020B0502040204020203" pitchFamily="34" charset="0"/>
              </a:rPr>
              <a:t>               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C009DC-E1E2-5494-98C7-76815493DF90}"/>
              </a:ext>
            </a:extLst>
          </p:cNvPr>
          <p:cNvSpPr txBox="1"/>
          <p:nvPr/>
        </p:nvSpPr>
        <p:spPr>
          <a:xfrm>
            <a:off x="280759" y="3465004"/>
            <a:ext cx="4343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lgerian" panose="04020705040A02060702" pitchFamily="82" charset="0"/>
                <a:cs typeface="Segoe UI" panose="020B0502040204020203" pitchFamily="34" charset="0"/>
              </a:rPr>
              <a:t>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79187130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BEDDAA-FFCC-0676-5F9D-55E46FC23E57}"/>
              </a:ext>
            </a:extLst>
          </p:cNvPr>
          <p:cNvSpPr txBox="1"/>
          <p:nvPr/>
        </p:nvSpPr>
        <p:spPr>
          <a:xfrm>
            <a:off x="622300" y="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1800" b="0" i="0" dirty="0">
                <a:effectLst/>
                <a:latin typeface="Algerian" panose="04020705040A02060702" pitchFamily="82" charset="0"/>
              </a:rPr>
              <a:t>Python Identity Operators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96E32-2A2E-A3D1-E418-2D512DB8D61D}"/>
              </a:ext>
            </a:extLst>
          </p:cNvPr>
          <p:cNvSpPr txBox="1"/>
          <p:nvPr/>
        </p:nvSpPr>
        <p:spPr>
          <a:xfrm>
            <a:off x="0" y="369332"/>
            <a:ext cx="6096000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0" i="0" dirty="0">
                <a:effectLst/>
              </a:rPr>
              <a:t>Identity operators are used to compare the objects, not if they are equal, but if they are actually the same object, with the same memory location: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638707-02D7-1C83-0EE4-95577356E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7" y="1723787"/>
            <a:ext cx="5674333" cy="1705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F23759-55A6-B9FB-E43B-CB79DD86849F}"/>
              </a:ext>
            </a:extLst>
          </p:cNvPr>
          <p:cNvSpPr txBox="1"/>
          <p:nvPr/>
        </p:nvSpPr>
        <p:spPr>
          <a:xfrm>
            <a:off x="7185025" y="184666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1800" b="0" i="0" dirty="0">
                <a:effectLst/>
                <a:latin typeface="Algerian" panose="04020705040A02060702" pitchFamily="82" charset="0"/>
              </a:rPr>
              <a:t>Python Membership Operators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609C0-07F6-CC5F-8D37-08B2B32D1A7F}"/>
              </a:ext>
            </a:extLst>
          </p:cNvPr>
          <p:cNvSpPr txBox="1"/>
          <p:nvPr/>
        </p:nvSpPr>
        <p:spPr>
          <a:xfrm>
            <a:off x="6343650" y="512255"/>
            <a:ext cx="5949950" cy="1122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b="0" i="0" dirty="0">
                <a:effectLst/>
                <a:latin typeface="+mj-lt"/>
              </a:rPr>
              <a:t>Membership operators are used to test if a sequence is presented in an object:</a:t>
            </a:r>
            <a:endParaRPr lang="en-PH" sz="1800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DA4A6B-0BCC-FF66-3AD6-3DAEEB5F6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34999"/>
            <a:ext cx="5674333" cy="17940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E10752-DEF8-0D75-E1D6-FDE40A02ABB3}"/>
              </a:ext>
            </a:extLst>
          </p:cNvPr>
          <p:cNvSpPr txBox="1"/>
          <p:nvPr/>
        </p:nvSpPr>
        <p:spPr>
          <a:xfrm>
            <a:off x="4311650" y="3487587"/>
            <a:ext cx="666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1800" b="0" i="0" dirty="0">
                <a:effectLst/>
                <a:latin typeface="Algerian" panose="04020705040A02060702" pitchFamily="82" charset="0"/>
              </a:rPr>
              <a:t>Python Bitwise Operators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9DEB37-919D-58FB-F6DA-3DC05597B6E3}"/>
              </a:ext>
            </a:extLst>
          </p:cNvPr>
          <p:cNvSpPr txBox="1"/>
          <p:nvPr/>
        </p:nvSpPr>
        <p:spPr>
          <a:xfrm>
            <a:off x="3295650" y="3750406"/>
            <a:ext cx="666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0" dirty="0">
                <a:effectLst/>
                <a:latin typeface="+mj-lt"/>
              </a:rPr>
              <a:t>Bitwise operators are used to compare (binary) numbers:</a:t>
            </a:r>
            <a:endParaRPr lang="en-PH" sz="1800" dirty="0"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18175A-0DA6-778E-241B-B4C0E1125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625" y="4115058"/>
            <a:ext cx="6499806" cy="255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7645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5C9697-BC42-1F3A-C680-D9D82C89C84C}"/>
              </a:ext>
            </a:extLst>
          </p:cNvPr>
          <p:cNvSpPr txBox="1"/>
          <p:nvPr/>
        </p:nvSpPr>
        <p:spPr>
          <a:xfrm>
            <a:off x="1524000" y="1582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1800" b="0" i="0" dirty="0">
                <a:effectLst/>
                <a:latin typeface="Algerian" panose="04020705040A02060702" pitchFamily="82" charset="0"/>
              </a:rPr>
              <a:t>Python If ... Else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28ACE-9EC1-BA0B-CEFB-C42EB08E9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85" y="685571"/>
            <a:ext cx="4714038" cy="2197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618068-850C-7020-AB9D-3D4979A3B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87" y="2882900"/>
            <a:ext cx="3410426" cy="1629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C409D7-BF36-83DD-4051-8D59B167DB79}"/>
              </a:ext>
            </a:extLst>
          </p:cNvPr>
          <p:cNvSpPr txBox="1"/>
          <p:nvPr/>
        </p:nvSpPr>
        <p:spPr>
          <a:xfrm>
            <a:off x="5664296" y="685571"/>
            <a:ext cx="6505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800" b="0" i="0" dirty="0" err="1">
                <a:effectLst/>
                <a:latin typeface="Algerian" panose="04020705040A02060702" pitchFamily="82" charset="0"/>
              </a:rPr>
              <a:t>Elif</a:t>
            </a:r>
            <a:r>
              <a:rPr lang="en-PH" sz="1800" b="0" i="0" dirty="0">
                <a:effectLst/>
                <a:latin typeface="Algerian" panose="04020705040A02060702" pitchFamily="82" charset="0"/>
              </a:rPr>
              <a:t>                                                                     else</a:t>
            </a:r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750DB-271D-3260-4539-520DB517B73A}"/>
              </a:ext>
            </a:extLst>
          </p:cNvPr>
          <p:cNvSpPr txBox="1"/>
          <p:nvPr/>
        </p:nvSpPr>
        <p:spPr>
          <a:xfrm>
            <a:off x="5123123" y="1054903"/>
            <a:ext cx="2921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0" dirty="0">
                <a:effectLst/>
              </a:rPr>
              <a:t>The </a:t>
            </a:r>
            <a:r>
              <a:rPr lang="en-US" sz="1800" b="0" i="0" dirty="0" err="1">
                <a:effectLst/>
              </a:rPr>
              <a:t>elif</a:t>
            </a:r>
            <a:r>
              <a:rPr lang="en-US" sz="1800" b="0" i="0" dirty="0">
                <a:effectLst/>
              </a:rPr>
              <a:t> keyword is pythons way of saying "if the previous conditions were not true, then try this condition".</a:t>
            </a:r>
            <a:endParaRPr lang="en-PH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0D150C-E19E-AB98-5B2E-2116BFE2C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402" y="2644741"/>
            <a:ext cx="3516437" cy="16810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587025-87DE-D193-AEE6-2DBD52A02251}"/>
              </a:ext>
            </a:extLst>
          </p:cNvPr>
          <p:cNvSpPr txBox="1"/>
          <p:nvPr/>
        </p:nvSpPr>
        <p:spPr>
          <a:xfrm>
            <a:off x="9035383" y="1212908"/>
            <a:ext cx="31339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0" dirty="0">
                <a:effectLst/>
              </a:rPr>
              <a:t>The else keyword catches anything which isn't caught by the preceding conditions.</a:t>
            </a:r>
            <a:endParaRPr lang="en-PH" sz="1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E804632-7E3C-DE02-738F-3AEC4699B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6057" y="2362051"/>
            <a:ext cx="2613324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1587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BADD60-119C-8ABF-31AD-DA361E62058B}"/>
              </a:ext>
            </a:extLst>
          </p:cNvPr>
          <p:cNvSpPr txBox="1"/>
          <p:nvPr/>
        </p:nvSpPr>
        <p:spPr>
          <a:xfrm>
            <a:off x="4102100" y="3487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400" b="0" i="0" dirty="0">
                <a:effectLst/>
                <a:latin typeface="Algerian" panose="04020705040A02060702" pitchFamily="82" charset="0"/>
              </a:rPr>
              <a:t>Python For Loops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F4490-B02F-74A3-1FF6-0C065AE59E11}"/>
              </a:ext>
            </a:extLst>
          </p:cNvPr>
          <p:cNvSpPr txBox="1"/>
          <p:nvPr/>
        </p:nvSpPr>
        <p:spPr>
          <a:xfrm>
            <a:off x="2311400" y="705470"/>
            <a:ext cx="6769100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0" i="0" dirty="0">
                <a:effectLst/>
                <a:latin typeface="+mj-lt"/>
              </a:rPr>
              <a:t>A for loop is used for iterating over a sequence (that is either a list, a tuple, a dictionary, a set, or a string).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0" i="0" dirty="0">
                <a:effectLst/>
                <a:latin typeface="+mj-lt"/>
              </a:rPr>
              <a:t>This is less like the for keyword in other programming languages, and works more like an iterator method as found in other object-orientated programming languages.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0" i="0" dirty="0">
                <a:effectLst/>
                <a:latin typeface="+mj-lt"/>
              </a:rPr>
              <a:t>With the for loop we can execute a set of statements, once for each item in a list, tuple, set etc.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A4B5A-8074-191C-A5FC-551197885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421" y="3931167"/>
            <a:ext cx="4001058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0102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3B9F92-4A75-517B-001C-E43FC191F5A9}"/>
              </a:ext>
            </a:extLst>
          </p:cNvPr>
          <p:cNvSpPr txBox="1"/>
          <p:nvPr/>
        </p:nvSpPr>
        <p:spPr>
          <a:xfrm>
            <a:off x="4559300" y="1709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1800" b="0" i="0" dirty="0">
                <a:effectLst/>
                <a:latin typeface="Algerian" panose="04020705040A02060702" pitchFamily="82" charset="0"/>
              </a:rPr>
              <a:t>Python While Loops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75375-DB14-0029-AB8B-DE62883FF21E}"/>
              </a:ext>
            </a:extLst>
          </p:cNvPr>
          <p:cNvSpPr txBox="1"/>
          <p:nvPr/>
        </p:nvSpPr>
        <p:spPr>
          <a:xfrm>
            <a:off x="2146300" y="6731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0" dirty="0">
                <a:effectLst/>
                <a:latin typeface="Algerian" panose="04020705040A02060702" pitchFamily="82" charset="0"/>
              </a:rPr>
              <a:t>With the while loop we can execute a set of statements as long as a condition is true.</a:t>
            </a:r>
            <a:endParaRPr lang="en-PH" sz="1800" dirty="0">
              <a:latin typeface="Algerian" panose="04020705040A02060702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F9FC0A-F093-0ABB-9A4E-2EE7A5F5D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66" y="1285576"/>
            <a:ext cx="5332634" cy="21434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AA7D8C-7F4B-BCA2-5B16-12A656516886}"/>
              </a:ext>
            </a:extLst>
          </p:cNvPr>
          <p:cNvSpPr txBox="1"/>
          <p:nvPr/>
        </p:nvSpPr>
        <p:spPr>
          <a:xfrm>
            <a:off x="1828800" y="3118146"/>
            <a:ext cx="838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PH" dirty="0">
                <a:latin typeface="Algerian" panose="04020705040A02060702" pitchFamily="82" charset="0"/>
              </a:rPr>
              <a:t>THE BREAK STATEMENT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PH" dirty="0">
                <a:latin typeface="Algerian" panose="04020705040A02060702" pitchFamily="82" charset="0"/>
              </a:rPr>
              <a:t>WITH THE </a:t>
            </a:r>
            <a:r>
              <a:rPr lang="en-PH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BREAK</a:t>
            </a:r>
            <a:r>
              <a:rPr lang="en-PH" dirty="0">
                <a:latin typeface="Algerian" panose="04020705040A02060702" pitchFamily="82" charset="0"/>
              </a:rPr>
              <a:t> STATEMENT WE CAN STOP THE LOOP EVEN IF THE WHILE CONDITION IS TRUE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86A75B-ECA5-6969-C7E7-6DDE7C2EB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482" y="4318475"/>
            <a:ext cx="3124636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6169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E5F64-465B-A821-4E25-B85CD27CACBF}"/>
              </a:ext>
            </a:extLst>
          </p:cNvPr>
          <p:cNvSpPr txBox="1"/>
          <p:nvPr/>
        </p:nvSpPr>
        <p:spPr>
          <a:xfrm>
            <a:off x="4051300" y="5138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400" b="0" i="0" dirty="0">
                <a:effectLst/>
                <a:latin typeface="Algerian" panose="04020705040A02060702" pitchFamily="82" charset="0"/>
              </a:rPr>
              <a:t>The range() Function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F3F58-09D6-D730-FE0F-071245A9D4EE}"/>
              </a:ext>
            </a:extLst>
          </p:cNvPr>
          <p:cNvSpPr txBox="1"/>
          <p:nvPr/>
        </p:nvSpPr>
        <p:spPr>
          <a:xfrm>
            <a:off x="2654300" y="975499"/>
            <a:ext cx="6096000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0" i="0" dirty="0">
                <a:effectLst/>
                <a:latin typeface="+mj-lt"/>
              </a:rPr>
              <a:t>To loop through a set of code a specified number of times, we can use the</a:t>
            </a:r>
            <a:r>
              <a:rPr lang="en-US" sz="1800" b="0" i="0" dirty="0">
                <a:solidFill>
                  <a:schemeClr val="accent6">
                    <a:lumMod val="75000"/>
                  </a:schemeClr>
                </a:solidFill>
                <a:effectLst/>
                <a:latin typeface="+mj-lt"/>
              </a:rPr>
              <a:t> range() </a:t>
            </a:r>
            <a:r>
              <a:rPr lang="en-US" sz="1800" b="0" i="0" dirty="0">
                <a:effectLst/>
                <a:latin typeface="+mj-lt"/>
              </a:rPr>
              <a:t>function,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0" i="0" dirty="0">
                <a:effectLst/>
                <a:latin typeface="+mj-lt"/>
              </a:rPr>
              <a:t>The </a:t>
            </a:r>
            <a:r>
              <a:rPr lang="en-US" sz="1800" b="0" i="0" dirty="0">
                <a:solidFill>
                  <a:schemeClr val="accent6">
                    <a:lumMod val="75000"/>
                  </a:schemeClr>
                </a:solidFill>
                <a:effectLst/>
                <a:latin typeface="+mj-lt"/>
              </a:rPr>
              <a:t>range() </a:t>
            </a:r>
            <a:r>
              <a:rPr lang="en-US" sz="1800" b="0" i="0" dirty="0">
                <a:effectLst/>
                <a:latin typeface="+mj-lt"/>
              </a:rPr>
              <a:t>function returns a sequence of numbers, starting from 0 by default, and increments by 1 (by default), and ends at a specified number</a:t>
            </a:r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EA6101-82F6-D4BB-3AD9-598645042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08" y="3429000"/>
            <a:ext cx="2924583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6568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B96802-0AD3-4A7F-C2B4-03AEB37B99D1}"/>
              </a:ext>
            </a:extLst>
          </p:cNvPr>
          <p:cNvSpPr txBox="1"/>
          <p:nvPr/>
        </p:nvSpPr>
        <p:spPr>
          <a:xfrm>
            <a:off x="4191000" y="323334"/>
            <a:ext cx="678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1800" b="0" i="0" dirty="0">
                <a:effectLst/>
                <a:latin typeface="Algerian" panose="04020705040A02060702" pitchFamily="82" charset="0"/>
              </a:rPr>
              <a:t>The break Statement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7F9712-9F69-B5AD-F45A-98127104CA62}"/>
              </a:ext>
            </a:extLst>
          </p:cNvPr>
          <p:cNvSpPr txBox="1"/>
          <p:nvPr/>
        </p:nvSpPr>
        <p:spPr>
          <a:xfrm>
            <a:off x="2565400" y="6926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+mj-lt"/>
              </a:rPr>
              <a:t>With the break statement we can stop the loop even if the while condition is true:</a:t>
            </a:r>
            <a:endParaRPr lang="en-PH" sz="1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FF9DA2-0A2F-C65B-341E-FB447FDF7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342734"/>
            <a:ext cx="3381847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1917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3095D7-15CB-EA1D-F099-7DE4463C019B}"/>
              </a:ext>
            </a:extLst>
          </p:cNvPr>
          <p:cNvSpPr txBox="1"/>
          <p:nvPr/>
        </p:nvSpPr>
        <p:spPr>
          <a:xfrm>
            <a:off x="203200" y="1964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1800" b="0" i="0" dirty="0">
                <a:effectLst/>
                <a:latin typeface="Algerian" panose="04020705040A02060702" pitchFamily="82" charset="0"/>
              </a:rPr>
              <a:t>The continue Statement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6F608-2284-C23B-C3FD-A0F19E8586EA}"/>
              </a:ext>
            </a:extLst>
          </p:cNvPr>
          <p:cNvSpPr txBox="1"/>
          <p:nvPr/>
        </p:nvSpPr>
        <p:spPr>
          <a:xfrm>
            <a:off x="0" y="51177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0" dirty="0">
                <a:effectLst/>
                <a:latin typeface="+mj-lt"/>
              </a:rPr>
              <a:t>With the </a:t>
            </a:r>
            <a:r>
              <a:rPr lang="en-US" sz="1800" b="0" i="0" dirty="0">
                <a:solidFill>
                  <a:schemeClr val="accent6">
                    <a:lumMod val="75000"/>
                  </a:schemeClr>
                </a:solidFill>
                <a:effectLst/>
                <a:latin typeface="+mj-lt"/>
              </a:rPr>
              <a:t>continue</a:t>
            </a:r>
            <a:r>
              <a:rPr lang="en-US" sz="1800" b="0" i="0" dirty="0">
                <a:effectLst/>
                <a:latin typeface="+mj-lt"/>
              </a:rPr>
              <a:t> statement we can stop the current iteration, and continue with the next:</a:t>
            </a:r>
            <a:endParaRPr lang="en-PH" sz="1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441B9C-8061-8FCC-883B-3C18F8B85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16" y="1234951"/>
            <a:ext cx="3286584" cy="2381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739057-7E50-DE2B-62B5-0313E936AF02}"/>
              </a:ext>
            </a:extLst>
          </p:cNvPr>
          <p:cNvSpPr txBox="1"/>
          <p:nvPr/>
        </p:nvSpPr>
        <p:spPr>
          <a:xfrm>
            <a:off x="7277100" y="1652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b="0" i="0" dirty="0">
                <a:effectLst/>
                <a:latin typeface="Algerian" panose="04020705040A02060702" pitchFamily="82" charset="0"/>
              </a:rPr>
              <a:t>The else Statement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BA21EA-882C-2E3D-DF4E-3E18DECC4B9B}"/>
              </a:ext>
            </a:extLst>
          </p:cNvPr>
          <p:cNvSpPr txBox="1"/>
          <p:nvPr/>
        </p:nvSpPr>
        <p:spPr>
          <a:xfrm>
            <a:off x="5283200" y="476839"/>
            <a:ext cx="6705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000" b="0" i="0" dirty="0">
                <a:effectLst/>
                <a:latin typeface="Algerian" panose="04020705040A02060702" pitchFamily="82" charset="0"/>
              </a:rPr>
              <a:t>With the else() </a:t>
            </a:r>
            <a:r>
              <a:rPr lang="en-US" sz="2000" b="0" i="0" dirty="0">
                <a:effectLst/>
                <a:latin typeface="Algerian" panose="04020705040A02060702" pitchFamily="82" charset="0"/>
              </a:rPr>
              <a:t>statement we can run a block of code once when the condition no longer is true:</a:t>
            </a:r>
            <a:endParaRPr lang="en-PH" sz="2000" dirty="0">
              <a:latin typeface="Algerian" panose="04020705040A02060702" pitchFamily="8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F98E30-841E-558F-B84F-392B90ACD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33" y="1184725"/>
            <a:ext cx="4353533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1259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B317D6-2F81-A021-94E2-B2C64DFF0D3B}"/>
              </a:ext>
            </a:extLst>
          </p:cNvPr>
          <p:cNvSpPr txBox="1"/>
          <p:nvPr/>
        </p:nvSpPr>
        <p:spPr>
          <a:xfrm>
            <a:off x="4203700" y="3741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400" b="0" i="0" dirty="0">
                <a:effectLst/>
                <a:latin typeface="Algerian" panose="04020705040A02060702" pitchFamily="82" charset="0"/>
              </a:rPr>
              <a:t>Python 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800A37-89AF-E7D0-5805-52EFAC577295}"/>
              </a:ext>
            </a:extLst>
          </p:cNvPr>
          <p:cNvSpPr txBox="1"/>
          <p:nvPr/>
        </p:nvSpPr>
        <p:spPr>
          <a:xfrm>
            <a:off x="2857500" y="945634"/>
            <a:ext cx="6985000" cy="3250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3600" dirty="0">
                <a:latin typeface="Algerian" panose="04020705040A02060702" pitchFamily="8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 PARAMETERS(</a:t>
            </a:r>
            <a:r>
              <a:rPr lang="en-US" altLang="zh-TW" sz="3600" dirty="0" err="1">
                <a:latin typeface="Algerian" panose="04020705040A02060702" pitchFamily="8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ARGUMEntS</a:t>
            </a:r>
            <a:r>
              <a:rPr lang="en-US" altLang="zh-TW" sz="3600" dirty="0">
                <a:latin typeface="Algerian" panose="04020705040A02060702" pitchFamily="8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3600" dirty="0">
                <a:latin typeface="Algerian" panose="04020705040A02060702" pitchFamily="8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RECURSIVE FUNCTION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3600" dirty="0">
                <a:latin typeface="Algerian" panose="04020705040A02060702" pitchFamily="82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LAMBDA FUNCTION</a:t>
            </a:r>
          </a:p>
        </p:txBody>
      </p:sp>
    </p:spTree>
    <p:extLst>
      <p:ext uri="{BB962C8B-B14F-4D97-AF65-F5344CB8AC3E}">
        <p14:creationId xmlns:p14="http://schemas.microsoft.com/office/powerpoint/2010/main" val="392076647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305A8C-54A4-F474-B0ED-7A5FBA6D4DFE}"/>
              </a:ext>
            </a:extLst>
          </p:cNvPr>
          <p:cNvSpPr txBox="1"/>
          <p:nvPr/>
        </p:nvSpPr>
        <p:spPr>
          <a:xfrm>
            <a:off x="1955800" y="6408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800" b="0" i="0" dirty="0">
                <a:effectLst/>
                <a:latin typeface="Algerian" panose="04020705040A02060702" pitchFamily="82" charset="0"/>
              </a:rPr>
              <a:t>Arguments</a:t>
            </a:r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52F56-9870-3A7C-E798-85611D58D0C5}"/>
              </a:ext>
            </a:extLst>
          </p:cNvPr>
          <p:cNvSpPr txBox="1"/>
          <p:nvPr/>
        </p:nvSpPr>
        <p:spPr>
          <a:xfrm>
            <a:off x="571500" y="1124466"/>
            <a:ext cx="9245600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+mj-lt"/>
              </a:rPr>
              <a:t>Information can be passed into functions as arguments.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+mj-lt"/>
              </a:rPr>
              <a:t>Arguments are specified after the function name, inside the parentheses. You can add as many arguments as you want, just separate them with a comma.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+mj-lt"/>
              </a:rPr>
              <a:t>The following example has a function with one argument (</a:t>
            </a:r>
            <a:r>
              <a:rPr lang="en-US" sz="1800" b="0" i="0" dirty="0" err="1">
                <a:effectLst/>
                <a:latin typeface="+mj-lt"/>
              </a:rPr>
              <a:t>fname</a:t>
            </a:r>
            <a:r>
              <a:rPr lang="en-US" sz="1800" b="0" i="0" dirty="0">
                <a:effectLst/>
                <a:latin typeface="+mj-lt"/>
              </a:rPr>
              <a:t>). When the function is called, we pass along a first name, which is used inside the function to print the full name: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F8ABAD-17EF-3950-DBDA-D8C587D01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46" y="3365630"/>
            <a:ext cx="8287907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6058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28C972-4A19-49D3-032C-B3B21A7CA387}"/>
              </a:ext>
            </a:extLst>
          </p:cNvPr>
          <p:cNvSpPr txBox="1"/>
          <p:nvPr/>
        </p:nvSpPr>
        <p:spPr>
          <a:xfrm>
            <a:off x="1384300" y="2852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1800" b="0" i="0" dirty="0">
                <a:effectLst/>
                <a:latin typeface="Algerian" panose="04020705040A02060702" pitchFamily="82" charset="0"/>
              </a:rPr>
              <a:t>Recursion FUNCTION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B6ACC7-40DB-4278-9A6C-2DCFAF1CCD38}"/>
              </a:ext>
            </a:extLst>
          </p:cNvPr>
          <p:cNvSpPr txBox="1"/>
          <p:nvPr/>
        </p:nvSpPr>
        <p:spPr>
          <a:xfrm>
            <a:off x="381000" y="654566"/>
            <a:ext cx="6096000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0" i="0" dirty="0">
                <a:effectLst/>
                <a:latin typeface="+mj-lt"/>
              </a:rPr>
              <a:t>Recursion is a common mathematical and programming concept. It means that a function calls itself. This has the benefit of meaning that you can loop through data to reach a result.</a:t>
            </a:r>
            <a:endParaRPr lang="en-PH" sz="18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FEF495-F20B-BBF1-2C67-CA97C107DF4C}"/>
              </a:ext>
            </a:extLst>
          </p:cNvPr>
          <p:cNvSpPr txBox="1"/>
          <p:nvPr/>
        </p:nvSpPr>
        <p:spPr>
          <a:xfrm>
            <a:off x="7759700" y="285234"/>
            <a:ext cx="3568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1800" b="0" i="0" dirty="0">
                <a:effectLst/>
                <a:latin typeface="Algerian" panose="04020705040A02060702" pitchFamily="82" charset="0"/>
              </a:rPr>
              <a:t>Python Lambda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E54472-9284-B6EB-7D1D-7CA4FB816438}"/>
              </a:ext>
            </a:extLst>
          </p:cNvPr>
          <p:cNvSpPr txBox="1"/>
          <p:nvPr/>
        </p:nvSpPr>
        <p:spPr>
          <a:xfrm>
            <a:off x="6413500" y="667032"/>
            <a:ext cx="5575300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800" b="0" i="0" dirty="0">
                <a:effectLst/>
                <a:latin typeface="+mj-lt"/>
              </a:rPr>
              <a:t>  A lambda function is a small anonymous function.</a:t>
            </a:r>
          </a:p>
          <a:p>
            <a:pPr algn="l">
              <a:lnSpc>
                <a:spcPct val="150000"/>
              </a:lnSpc>
            </a:pPr>
            <a:r>
              <a:rPr lang="en-US" sz="1800" b="0" i="0" dirty="0">
                <a:effectLst/>
                <a:latin typeface="+mj-lt"/>
              </a:rPr>
              <a:t> A lambda function can take any number of arguments, but can only have one expression </a:t>
            </a:r>
            <a:endParaRPr lang="en-PH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200295-DDFC-7A1D-6978-FA4BB8502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971" y="2224009"/>
            <a:ext cx="3096057" cy="1114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CDAE1D-3A31-E75B-4452-334683737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28" y="1962900"/>
            <a:ext cx="4429743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47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lgerian" panose="04020705040A02060702" pitchFamily="82" charset="0"/>
              </a:rPr>
              <a:t>  agenda</a:t>
            </a:r>
            <a:endParaRPr lang="zh-TW" altLang="en-US" dirty="0">
              <a:latin typeface="Algerian" panose="04020705040A02060702" pitchFamily="82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>
                <a:latin typeface="Algerian" panose="04020705040A02060702" pitchFamily="82" charset="0"/>
              </a:rPr>
              <a:t>Python</a:t>
            </a:r>
          </a:p>
          <a:p>
            <a:r>
              <a:rPr lang="en-US" altLang="zh-TW" dirty="0">
                <a:latin typeface="Algerian" panose="04020705040A02060702" pitchFamily="82" charset="0"/>
              </a:rPr>
              <a:t>Input and output: input() and print()</a:t>
            </a:r>
          </a:p>
          <a:p>
            <a:r>
              <a:rPr lang="en-US" altLang="zh-TW" dirty="0">
                <a:latin typeface="Algerian" panose="04020705040A02060702" pitchFamily="82" charset="0"/>
              </a:rPr>
              <a:t>Data types: </a:t>
            </a:r>
            <a:r>
              <a:rPr lang="en-US" altLang="zh-TW" dirty="0" err="1">
                <a:latin typeface="Algerian" panose="04020705040A02060702" pitchFamily="82" charset="0"/>
              </a:rPr>
              <a:t>strings,list</a:t>
            </a:r>
            <a:r>
              <a:rPr lang="en-US" altLang="zh-TW" dirty="0">
                <a:latin typeface="Algerian" panose="04020705040A02060702" pitchFamily="82" charset="0"/>
              </a:rPr>
              <a:t>, </a:t>
            </a:r>
            <a:r>
              <a:rPr lang="en-US" altLang="zh-TW" dirty="0" err="1">
                <a:latin typeface="Algerian" panose="04020705040A02060702" pitchFamily="82" charset="0"/>
              </a:rPr>
              <a:t>dict</a:t>
            </a:r>
            <a:r>
              <a:rPr lang="en-US" altLang="zh-TW" dirty="0">
                <a:latin typeface="Algerian" panose="04020705040A02060702" pitchFamily="82" charset="0"/>
              </a:rPr>
              <a:t> , </a:t>
            </a:r>
            <a:r>
              <a:rPr lang="en-US" altLang="zh-TW" dirty="0" err="1">
                <a:latin typeface="Algerian" panose="04020705040A02060702" pitchFamily="82" charset="0"/>
              </a:rPr>
              <a:t>numerisc</a:t>
            </a:r>
            <a:endParaRPr lang="en-US" altLang="zh-TW" dirty="0">
              <a:latin typeface="Algerian" panose="04020705040A02060702" pitchFamily="82" charset="0"/>
            </a:endParaRPr>
          </a:p>
          <a:p>
            <a:r>
              <a:rPr lang="en-US" altLang="zh-TW" dirty="0">
                <a:latin typeface="Algerian" panose="04020705040A02060702" pitchFamily="82" charset="0"/>
              </a:rPr>
              <a:t>Operators ON data type:</a:t>
            </a:r>
          </a:p>
          <a:p>
            <a:r>
              <a:rPr lang="en-US" altLang="zh-TW" dirty="0">
                <a:latin typeface="Algerian" panose="04020705040A02060702" pitchFamily="82" charset="0"/>
              </a:rPr>
              <a:t>CONTROLS : IF- | IF –ELSIF |-F-ELSE</a:t>
            </a:r>
          </a:p>
          <a:p>
            <a:r>
              <a:rPr lang="en-US" altLang="zh-TW" dirty="0">
                <a:latin typeface="Algerian" panose="04020705040A02060702" pitchFamily="82" charset="0"/>
              </a:rPr>
              <a:t>LOOP: FOR |WHILE | RANGE() | BREAK | CONTINUE</a:t>
            </a:r>
          </a:p>
          <a:p>
            <a:r>
              <a:rPr lang="en-US" altLang="zh-TW" dirty="0">
                <a:latin typeface="Algerian" panose="04020705040A02060702" pitchFamily="82" charset="0"/>
              </a:rPr>
              <a:t>FUNCTION:</a:t>
            </a:r>
          </a:p>
          <a:p>
            <a:pPr lvl="1"/>
            <a:r>
              <a:rPr lang="en-US" altLang="zh-TW" dirty="0">
                <a:latin typeface="Algerian" panose="04020705040A02060702" pitchFamily="82" charset="0"/>
              </a:rPr>
              <a:t> PARAMETERS(ARGUMETNS)</a:t>
            </a:r>
          </a:p>
          <a:p>
            <a:pPr lvl="1"/>
            <a:r>
              <a:rPr lang="en-US" altLang="zh-TW" dirty="0">
                <a:latin typeface="Algerian" panose="04020705040A02060702" pitchFamily="82" charset="0"/>
              </a:rPr>
              <a:t>RECURSIVE FUNCTION</a:t>
            </a:r>
          </a:p>
          <a:p>
            <a:pPr lvl="1"/>
            <a:r>
              <a:rPr lang="en-US" altLang="zh-TW" dirty="0">
                <a:latin typeface="Algerian" panose="04020705040A02060702" pitchFamily="82" charset="0"/>
              </a:rPr>
              <a:t>LAMBDA FUNCTION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3140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A78633-3B60-025F-A875-D36814946167}"/>
              </a:ext>
            </a:extLst>
          </p:cNvPr>
          <p:cNvSpPr txBox="1"/>
          <p:nvPr/>
        </p:nvSpPr>
        <p:spPr>
          <a:xfrm>
            <a:off x="4152900" y="76783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Replace String</a:t>
            </a:r>
            <a:endParaRPr lang="en-PH" sz="28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11078-624F-7349-4132-839E254BDCBC}"/>
              </a:ext>
            </a:extLst>
          </p:cNvPr>
          <p:cNvSpPr txBox="1"/>
          <p:nvPr/>
        </p:nvSpPr>
        <p:spPr>
          <a:xfrm>
            <a:off x="1855353" y="1778000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Algerian" panose="04020705040A02060702" pitchFamily="82" charset="0"/>
                <a:cs typeface="Segoe UI" panose="020B0502040204020203" pitchFamily="34" charset="0"/>
              </a:rPr>
              <a:t>Example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Algerian" panose="04020705040A02060702" pitchFamily="82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lgerian" panose="04020705040A02060702" pitchFamily="82" charset="0"/>
              </a:rPr>
              <a:t>The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replace()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lgerian" panose="04020705040A02060702" pitchFamily="82" charset="0"/>
              </a:rPr>
              <a:t>method replaces a string with another string: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6CE6B6-8FDF-C4AC-EC67-297E3AE2B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353" y="3429000"/>
            <a:ext cx="7540760" cy="186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8520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70E6E-BE44-1FC9-B11E-283C90FD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1239499" cy="30353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My journal to python part one and two ends here</a:t>
            </a:r>
            <a:endParaRPr lang="en-PH" sz="3200" dirty="0">
              <a:solidFill>
                <a:schemeClr val="bg2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95595-2A0E-8635-412F-0A88C169E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1" y="1253067"/>
            <a:ext cx="10131425" cy="3649133"/>
          </a:xfrm>
        </p:spPr>
        <p:txBody>
          <a:bodyPr>
            <a:normAutofit/>
          </a:bodyPr>
          <a:lstStyle/>
          <a:p>
            <a:r>
              <a:rPr lang="ja-JP" altLang="en-US" sz="28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 </a:t>
            </a:r>
            <a:r>
              <a:rPr lang="en-US" altLang="ja-JP" sz="28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NAME:  </a:t>
            </a:r>
            <a:r>
              <a:rPr lang="ja-JP" altLang="en-US" sz="28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葉菲爾</a:t>
            </a:r>
            <a:endParaRPr lang="en-PH" sz="2800" dirty="0">
              <a:solidFill>
                <a:schemeClr val="accent6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658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C819BD-4DF5-B2DC-4D09-1B5094C7A101}"/>
              </a:ext>
            </a:extLst>
          </p:cNvPr>
          <p:cNvSpPr txBox="1"/>
          <p:nvPr/>
        </p:nvSpPr>
        <p:spPr>
          <a:xfrm>
            <a:off x="4470400" y="34799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Lower Case</a:t>
            </a:r>
            <a:endParaRPr lang="en-PH" sz="28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F1412B-A627-3D94-A6A5-9FE1C8338B35}"/>
              </a:ext>
            </a:extLst>
          </p:cNvPr>
          <p:cNvSpPr txBox="1"/>
          <p:nvPr/>
        </p:nvSpPr>
        <p:spPr>
          <a:xfrm>
            <a:off x="1374772" y="1066800"/>
            <a:ext cx="7340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lgerian" panose="04020705040A02060702" pitchFamily="82" charset="0"/>
                <a:cs typeface="Segoe UI" panose="020B0502040204020203" pitchFamily="34" charset="0"/>
              </a:rPr>
              <a:t>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lgerian" panose="04020705040A02060702" pitchFamily="82" charset="0"/>
              </a:rPr>
              <a:t>The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lower()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lgerian" panose="04020705040A02060702" pitchFamily="82" charset="0"/>
              </a:rPr>
              <a:t>method returns the string in lower case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endParaRPr lang="en-PH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81626C-2590-B1BE-38EC-D607AD323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72" y="2647384"/>
            <a:ext cx="9104366" cy="200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51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088B52-07F8-8A44-29E5-57FD11354014}"/>
              </a:ext>
            </a:extLst>
          </p:cNvPr>
          <p:cNvSpPr txBox="1"/>
          <p:nvPr/>
        </p:nvSpPr>
        <p:spPr>
          <a:xfrm>
            <a:off x="4140200" y="37876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Remove Whitespace</a:t>
            </a:r>
            <a:endParaRPr lang="en-PH" sz="2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0F90D7-4FC4-4A62-ECA1-DB205820370C}"/>
              </a:ext>
            </a:extLst>
          </p:cNvPr>
          <p:cNvSpPr txBox="1"/>
          <p:nvPr/>
        </p:nvSpPr>
        <p:spPr>
          <a:xfrm>
            <a:off x="812800" y="98836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  <a:latin typeface="Algerian" panose="04020705040A02060702" pitchFamily="82" charset="0"/>
              </a:rPr>
              <a:t>Whitespace is the space before and/or after the actual text, and very often you want to remove this space.</a:t>
            </a:r>
            <a:endParaRPr lang="en-PH" sz="2000" dirty="0">
              <a:latin typeface="Algerian" panose="04020705040A020607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FB27D-84F6-B6DC-BC46-87D0CEEED5BC}"/>
              </a:ext>
            </a:extLst>
          </p:cNvPr>
          <p:cNvSpPr txBox="1"/>
          <p:nvPr/>
        </p:nvSpPr>
        <p:spPr>
          <a:xfrm>
            <a:off x="812800" y="2004031"/>
            <a:ext cx="7696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  <a:cs typeface="Segoe UI" panose="020B0502040204020203" pitchFamily="34" charset="0"/>
              </a:rPr>
              <a:t>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The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lgerian" panose="04020705040A02060702" pitchFamily="82" charset="0"/>
              </a:rPr>
              <a:t>strip()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method removes any whitespace from the beginning or the end: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B1FA4-1A44-544A-5614-136DB46AB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68" y="3415458"/>
            <a:ext cx="8313121" cy="193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3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7AFAD-3350-CCC1-1A98-F70F55D4A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7444" y="2021720"/>
            <a:ext cx="7035800" cy="2898018"/>
          </a:xfrm>
        </p:spPr>
        <p:txBody>
          <a:bodyPr/>
          <a:lstStyle/>
          <a:p>
            <a:pPr algn="l"/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PH" b="0" i="0" dirty="0">
                <a:effectLst/>
                <a:latin typeface="Algerian" panose="04020705040A02060702" pitchFamily="82" charset="0"/>
              </a:rPr>
              <a:t>The 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split() 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 </a:t>
            </a:r>
            <a:r>
              <a:rPr lang="en-US" b="0" i="0" dirty="0">
                <a:effectLst/>
                <a:latin typeface="Algerian" panose="04020705040A02060702" pitchFamily="82" charset="0"/>
              </a:rPr>
              <a:t>method splits the string into substrings if it finds instances of the separator:</a:t>
            </a:r>
            <a:endParaRPr lang="en-PH" b="0" i="0" dirty="0">
              <a:effectLst/>
              <a:latin typeface="Algerian" panose="04020705040A02060702" pitchFamily="82" charset="0"/>
            </a:endParaRPr>
          </a:p>
          <a:p>
            <a:endParaRPr lang="en-P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A2F432-85B5-3EB9-F821-E22808C48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44" y="304801"/>
            <a:ext cx="8785006" cy="3124199"/>
          </a:xfrm>
        </p:spPr>
        <p:txBody>
          <a:bodyPr>
            <a:normAutofit/>
          </a:bodyPr>
          <a:lstStyle/>
          <a:p>
            <a:r>
              <a:rPr lang="en-PH" sz="2400" b="0" i="0" dirty="0">
                <a:effectLst/>
                <a:latin typeface="Algerian" panose="04020705040A02060702" pitchFamily="82" charset="0"/>
              </a:rPr>
              <a:t>                                    </a:t>
            </a:r>
            <a:r>
              <a:rPr lang="en-PH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Split String</a:t>
            </a:r>
            <a:br>
              <a:rPr lang="en-PH" sz="2400" b="0" i="0" dirty="0">
                <a:effectLst/>
                <a:latin typeface="Algerian" panose="04020705040A02060702" pitchFamily="82" charset="0"/>
              </a:rPr>
            </a:br>
            <a:br>
              <a:rPr lang="en-PH" sz="2400" b="0" i="0" dirty="0">
                <a:effectLst/>
                <a:latin typeface="Algerian" panose="04020705040A02060702" pitchFamily="82" charset="0"/>
              </a:rPr>
            </a:br>
            <a:r>
              <a:rPr lang="en-PH" sz="2400" b="0" i="0" dirty="0">
                <a:effectLst/>
                <a:latin typeface="Algerian" panose="04020705040A02060702" pitchFamily="82" charset="0"/>
              </a:rPr>
              <a:t>The </a:t>
            </a:r>
            <a:r>
              <a:rPr lang="en-PH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split() 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 </a:t>
            </a:r>
            <a:r>
              <a:rPr lang="en-US" sz="2400" b="0" i="0" dirty="0">
                <a:effectLst/>
                <a:latin typeface="Algerian" panose="04020705040A02060702" pitchFamily="82" charset="0"/>
              </a:rPr>
              <a:t>method returns a list where the text between the specified separator becomes the list items.</a:t>
            </a:r>
            <a:br>
              <a:rPr lang="en-PH" sz="2400" b="0" i="0" dirty="0">
                <a:effectLst/>
                <a:latin typeface="Algerian" panose="04020705040A02060702" pitchFamily="82" charset="0"/>
              </a:rPr>
            </a:br>
            <a:endParaRPr lang="en-PH" sz="2400" dirty="0">
              <a:latin typeface="Algerian" panose="04020705040A02060702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80C11-6408-7BB2-8EF7-AB0600973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342" y="3964818"/>
            <a:ext cx="7879916" cy="190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53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91BCEA-37BA-2774-7A1E-75D9A9CBDE39}"/>
              </a:ext>
            </a:extLst>
          </p:cNvPr>
          <p:cNvSpPr txBox="1"/>
          <p:nvPr/>
        </p:nvSpPr>
        <p:spPr>
          <a:xfrm>
            <a:off x="2501900" y="609601"/>
            <a:ext cx="7416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effectLst/>
                <a:latin typeface="Algerian" panose="04020705040A02060702" pitchFamily="82" charset="0"/>
              </a:rPr>
              <a:t>But we can combine strings and numbers by using the </a:t>
            </a:r>
            <a:r>
              <a:rPr lang="en-US" sz="28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format() </a:t>
            </a:r>
            <a:r>
              <a:rPr lang="en-US" sz="2800" b="0" i="0" dirty="0">
                <a:effectLst/>
                <a:latin typeface="Algerian" panose="04020705040A02060702" pitchFamily="82" charset="0"/>
              </a:rPr>
              <a:t>method</a:t>
            </a:r>
            <a:endParaRPr lang="en-PH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C0A429-396C-B466-A8A2-B14A5E1ED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30" y="1792072"/>
            <a:ext cx="8716213" cy="191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88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87C7FA-0C5C-0F7C-E14D-8DBE6FB23CC0}"/>
              </a:ext>
            </a:extLst>
          </p:cNvPr>
          <p:cNvSpPr txBox="1"/>
          <p:nvPr/>
        </p:nvSpPr>
        <p:spPr>
          <a:xfrm>
            <a:off x="3517900" y="37876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Python - String Concatenation</a:t>
            </a:r>
            <a:endParaRPr lang="en-PH" sz="2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15E999-E615-6A55-75BF-11B45392030C}"/>
              </a:ext>
            </a:extLst>
          </p:cNvPr>
          <p:cNvSpPr txBox="1"/>
          <p:nvPr/>
        </p:nvSpPr>
        <p:spPr>
          <a:xfrm>
            <a:off x="825500" y="988368"/>
            <a:ext cx="7683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String Concatenation</a:t>
            </a: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To concatenate, or combine, two strings you can use the + operator.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54B3A4-83F2-E048-3CDB-C14DC35A70EE}"/>
              </a:ext>
            </a:extLst>
          </p:cNvPr>
          <p:cNvSpPr txBox="1"/>
          <p:nvPr/>
        </p:nvSpPr>
        <p:spPr>
          <a:xfrm>
            <a:off x="825500" y="2130251"/>
            <a:ext cx="8788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PH" sz="2400" b="0" i="0" dirty="0">
                <a:effectLst/>
                <a:latin typeface="Algerian" panose="04020705040A02060702" pitchFamily="82" charset="0"/>
              </a:rPr>
              <a:t>Merge variable </a:t>
            </a:r>
            <a:r>
              <a:rPr lang="en-PH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a</a:t>
            </a:r>
            <a:r>
              <a:rPr lang="en-PH" sz="2400" b="0" i="0" dirty="0">
                <a:effectLst/>
                <a:latin typeface="Algerian" panose="04020705040A02060702" pitchFamily="82" charset="0"/>
              </a:rPr>
              <a:t> with variable </a:t>
            </a:r>
            <a:r>
              <a:rPr lang="en-PH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b </a:t>
            </a:r>
            <a:r>
              <a:rPr lang="en-PH" sz="2400" b="0" i="0" dirty="0">
                <a:effectLst/>
                <a:latin typeface="Algerian" panose="04020705040A02060702" pitchFamily="82" charset="0"/>
              </a:rPr>
              <a:t>into variable </a:t>
            </a:r>
            <a:r>
              <a:rPr lang="en-PH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c</a:t>
            </a:r>
            <a:endParaRPr lang="en-PH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2758D9-04BC-C668-1609-76E0C1F8F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174212"/>
            <a:ext cx="7531100" cy="299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40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9733F9-F337-2B13-58F5-9BB8644AB490}"/>
              </a:ext>
            </a:extLst>
          </p:cNvPr>
          <p:cNvSpPr txBox="1"/>
          <p:nvPr/>
        </p:nvSpPr>
        <p:spPr>
          <a:xfrm>
            <a:off x="3378200" y="34799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800" dirty="0">
                <a:solidFill>
                  <a:srgbClr val="FF0000"/>
                </a:solidFill>
                <a:latin typeface="Algerian" panose="04020705040A02060702" pitchFamily="82" charset="0"/>
              </a:rPr>
              <a:t>Python - Format - Strings</a:t>
            </a:r>
            <a:endParaRPr lang="en-PH" sz="28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B82AF-53E8-A368-74D8-DD77959DBDAC}"/>
              </a:ext>
            </a:extLst>
          </p:cNvPr>
          <p:cNvSpPr txBox="1"/>
          <p:nvPr/>
        </p:nvSpPr>
        <p:spPr>
          <a:xfrm>
            <a:off x="1193800" y="1003300"/>
            <a:ext cx="8280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String Format</a:t>
            </a:r>
          </a:p>
          <a:p>
            <a:pPr algn="l"/>
            <a:endParaRPr lang="en-US" sz="2400" b="0" i="0" dirty="0">
              <a:solidFill>
                <a:schemeClr val="accent6">
                  <a:lumMod val="75000"/>
                </a:schemeClr>
              </a:solidFill>
              <a:effectLst/>
              <a:latin typeface="Algerian" panose="04020705040A02060702" pitchFamily="82" charset="0"/>
            </a:endParaRP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As we learned in the Python Variables chapter, we cannot combine strings and numbers like this: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CBB519-C53C-753F-B9B1-51DE51425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12" y="2828874"/>
            <a:ext cx="10212488" cy="291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15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309DA2-EE59-C90D-B2A6-D6E66AB0CCC1}"/>
              </a:ext>
            </a:extLst>
          </p:cNvPr>
          <p:cNvSpPr txBox="1"/>
          <p:nvPr/>
        </p:nvSpPr>
        <p:spPr>
          <a:xfrm>
            <a:off x="0" y="82996"/>
            <a:ext cx="9029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b="0" i="0" dirty="0">
                <a:effectLst/>
                <a:latin typeface="Algerian" panose="04020705040A02060702" pitchFamily="82" charset="0"/>
              </a:rPr>
              <a:t>Python - 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Escape Characters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648FA-4936-A7F9-E38C-A1075A608403}"/>
              </a:ext>
            </a:extLst>
          </p:cNvPr>
          <p:cNvSpPr txBox="1"/>
          <p:nvPr/>
        </p:nvSpPr>
        <p:spPr>
          <a:xfrm>
            <a:off x="0" y="375401"/>
            <a:ext cx="5816600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Escape Character</a:t>
            </a:r>
          </a:p>
          <a:p>
            <a:pPr algn="l"/>
            <a:r>
              <a:rPr lang="en-US" sz="1600" b="0" i="0" dirty="0">
                <a:effectLst/>
                <a:latin typeface="Algerian" panose="04020705040A02060702" pitchFamily="82" charset="0"/>
              </a:rPr>
              <a:t>To insert characters that are illegal in a string, use an escape character.</a:t>
            </a:r>
          </a:p>
          <a:p>
            <a:pPr algn="l"/>
            <a:r>
              <a:rPr lang="en-US" sz="1600" b="0" i="0" dirty="0">
                <a:effectLst/>
                <a:latin typeface="Algerian" panose="04020705040A02060702" pitchFamily="82" charset="0"/>
              </a:rPr>
              <a:t>An escape character is a backslash </a:t>
            </a:r>
            <a:r>
              <a:rPr lang="en-US" sz="16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\</a:t>
            </a:r>
            <a:r>
              <a:rPr lang="en-US" sz="1600" b="0" i="0" dirty="0">
                <a:effectLst/>
                <a:latin typeface="Algerian" panose="04020705040A02060702" pitchFamily="82" charset="0"/>
              </a:rPr>
              <a:t> followed by the character you want to insert.</a:t>
            </a:r>
          </a:p>
          <a:p>
            <a:pPr algn="l"/>
            <a:r>
              <a:rPr lang="en-US" sz="1600" b="0" i="0" dirty="0">
                <a:effectLst/>
                <a:latin typeface="Algerian" panose="04020705040A02060702" pitchFamily="82" charset="0"/>
              </a:rPr>
              <a:t>An example of an illegal character is a double quote inside a string that is surrounded by double quotes: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EE093A-D1BE-603D-D3F8-67DAE1AC1145}"/>
              </a:ext>
            </a:extLst>
          </p:cNvPr>
          <p:cNvSpPr txBox="1"/>
          <p:nvPr/>
        </p:nvSpPr>
        <p:spPr>
          <a:xfrm>
            <a:off x="0" y="2413337"/>
            <a:ext cx="5638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1600" b="0" i="0" dirty="0">
                <a:effectLst/>
                <a:latin typeface="Algerian" panose="04020705040A02060702" pitchFamily="82" charset="0"/>
              </a:rPr>
              <a:t>You will get an error if you use double quotes inside a string that is surrounded by double quotes: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CBF62E-CAF9-600C-EB65-96A209685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9" y="3490555"/>
            <a:ext cx="4210861" cy="1304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D3A174-5DCB-08A6-8587-D3E4687E4167}"/>
              </a:ext>
            </a:extLst>
          </p:cNvPr>
          <p:cNvSpPr txBox="1"/>
          <p:nvPr/>
        </p:nvSpPr>
        <p:spPr>
          <a:xfrm>
            <a:off x="5969000" y="189517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Algerian" panose="04020705040A02060702" pitchFamily="82" charset="0"/>
              </a:rPr>
              <a:t>To fix this problem, use the escape character </a:t>
            </a:r>
            <a:r>
              <a:rPr lang="en-US" sz="18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\”</a:t>
            </a:r>
            <a:r>
              <a:rPr lang="en-US" sz="1800" b="0" i="0" dirty="0">
                <a:effectLst/>
                <a:latin typeface="Algerian" panose="04020705040A02060702" pitchFamily="82" charset="0"/>
              </a:rPr>
              <a:t>:</a:t>
            </a:r>
            <a:endParaRPr lang="en-PH" sz="1800" dirty="0">
              <a:latin typeface="Algerian" panose="04020705040A020607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5B01E-8917-F19C-187D-58089B45F70E}"/>
              </a:ext>
            </a:extLst>
          </p:cNvPr>
          <p:cNvSpPr txBox="1"/>
          <p:nvPr/>
        </p:nvSpPr>
        <p:spPr>
          <a:xfrm>
            <a:off x="5969000" y="509502"/>
            <a:ext cx="6121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1800" b="0" i="0" dirty="0">
                <a:effectLst/>
                <a:latin typeface="Algerian" panose="04020705040A02060702" pitchFamily="82" charset="0"/>
              </a:rPr>
              <a:t>The escape character allows you to use double quotes when you normally would not be allowed: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E92B87-5A63-CAB3-CE7F-8547AAA43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657" y="1490006"/>
            <a:ext cx="6254564" cy="13046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A7F3C9-9F0E-AA96-A21D-0A908A253CEA}"/>
              </a:ext>
            </a:extLst>
          </p:cNvPr>
          <p:cNvSpPr txBox="1"/>
          <p:nvPr/>
        </p:nvSpPr>
        <p:spPr>
          <a:xfrm>
            <a:off x="5733239" y="2851856"/>
            <a:ext cx="6121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                          Escape Characters</a:t>
            </a:r>
          </a:p>
          <a:p>
            <a:pPr algn="l"/>
            <a:endParaRPr lang="en-US" sz="1800" b="0" i="0" dirty="0">
              <a:solidFill>
                <a:schemeClr val="accent6">
                  <a:lumMod val="75000"/>
                </a:schemeClr>
              </a:solidFill>
              <a:effectLst/>
              <a:latin typeface="Algerian" panose="04020705040A02060702" pitchFamily="82" charset="0"/>
            </a:endParaRPr>
          </a:p>
          <a:p>
            <a:pPr algn="l"/>
            <a:r>
              <a:rPr lang="en-US" sz="1800" b="0" i="0" dirty="0">
                <a:effectLst/>
                <a:latin typeface="Algerian" panose="04020705040A02060702" pitchFamily="82" charset="0"/>
              </a:rPr>
              <a:t>Other escape characters used in Python: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C1CCD8-056C-E848-80B0-2EF5F94D0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331" y="3727810"/>
            <a:ext cx="6143896" cy="304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16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00894C-7454-0412-ECBB-A77BA07424DE}"/>
              </a:ext>
            </a:extLst>
          </p:cNvPr>
          <p:cNvSpPr txBox="1"/>
          <p:nvPr/>
        </p:nvSpPr>
        <p:spPr>
          <a:xfrm>
            <a:off x="2244728" y="378768"/>
            <a:ext cx="8572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latin typeface="Algerian" panose="04020705040A02060702" pitchFamily="82" charset="0"/>
              </a:rPr>
              <a:t>To fix this problem, use the escape character 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\”</a:t>
            </a:r>
            <a:r>
              <a:rPr lang="en-US" sz="2400" b="0" i="0" dirty="0">
                <a:effectLst/>
                <a:latin typeface="Algerian" panose="04020705040A02060702" pitchFamily="82" charset="0"/>
              </a:rPr>
              <a:t>:</a:t>
            </a:r>
            <a:endParaRPr lang="en-PH" sz="2400" dirty="0">
              <a:latin typeface="Algerian" panose="04020705040A020607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8280A4-57AE-E2AF-845C-4A6CAC4AD176}"/>
              </a:ext>
            </a:extLst>
          </p:cNvPr>
          <p:cNvSpPr txBox="1"/>
          <p:nvPr/>
        </p:nvSpPr>
        <p:spPr>
          <a:xfrm>
            <a:off x="1181100" y="1012736"/>
            <a:ext cx="8343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The escape character allows you to use double quotes when you normally would not be allowed: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3792C2-DBDE-8B52-CF2C-3EA269D43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443634"/>
            <a:ext cx="9447610" cy="197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47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A90499-827B-EDDA-4164-FAB6E64C1775}"/>
              </a:ext>
            </a:extLst>
          </p:cNvPr>
          <p:cNvSpPr txBox="1"/>
          <p:nvPr/>
        </p:nvSpPr>
        <p:spPr>
          <a:xfrm>
            <a:off x="2159000" y="374302"/>
            <a:ext cx="84423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                 Escape Characters</a:t>
            </a:r>
          </a:p>
          <a:p>
            <a:pPr algn="l"/>
            <a:endParaRPr lang="en-US" sz="2800" b="0" i="0" dirty="0">
              <a:solidFill>
                <a:schemeClr val="accent6">
                  <a:lumMod val="75000"/>
                </a:schemeClr>
              </a:solidFill>
              <a:effectLst/>
              <a:latin typeface="Algerian" panose="04020705040A02060702" pitchFamily="82" charset="0"/>
            </a:endParaRP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Other escape characters used in Python: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0090C9-BC6C-CFA5-8B22-306DAD550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2162824"/>
            <a:ext cx="8025095" cy="397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81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29333" y="-240382"/>
            <a:ext cx="10131425" cy="1456267"/>
          </a:xfrm>
        </p:spPr>
        <p:txBody>
          <a:bodyPr/>
          <a:lstStyle/>
          <a:p>
            <a:r>
              <a:rPr lang="en-US" altLang="zh-TW" dirty="0">
                <a:latin typeface="Algerian" panose="04020705040A02060702" pitchFamily="82" charset="0"/>
              </a:rPr>
              <a:t>Python</a:t>
            </a:r>
            <a:endParaRPr lang="zh-TW" altLang="en-US" dirty="0">
              <a:latin typeface="Algerian" panose="04020705040A02060702" pitchFamily="82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651" y="1628027"/>
            <a:ext cx="10126334" cy="3651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1244D6-4367-CFCB-90FC-914A82842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259" y="719880"/>
            <a:ext cx="8545118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30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47" y="252153"/>
            <a:ext cx="10131425" cy="1456267"/>
          </a:xfrm>
        </p:spPr>
        <p:txBody>
          <a:bodyPr/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String method: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747" y="1708420"/>
            <a:ext cx="10693070" cy="445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40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073" y="0"/>
            <a:ext cx="10698479" cy="534231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72" y="5342313"/>
            <a:ext cx="10698479" cy="95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54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1834" y="-1144383"/>
            <a:ext cx="10131427" cy="3124199"/>
          </a:xfrm>
        </p:spPr>
        <p:txBody>
          <a:bodyPr/>
          <a:lstStyle/>
          <a:p>
            <a:r>
              <a:rPr lang="en-US" altLang="zh-TW" dirty="0">
                <a:latin typeface="Algerian" panose="04020705040A02060702" pitchFamily="82" charset="0"/>
              </a:rPr>
              <a:t>PYTHON STRING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CAPITALIZE() </a:t>
            </a:r>
            <a:r>
              <a:rPr lang="en-US" altLang="zh-TW" dirty="0">
                <a:latin typeface="Algerian" panose="04020705040A02060702" pitchFamily="82" charset="0"/>
              </a:rPr>
              <a:t>METHOD</a:t>
            </a:r>
            <a:endParaRPr lang="zh-TW" altLang="en-US" dirty="0">
              <a:latin typeface="Algerian" panose="04020705040A02060702" pitchFamily="8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958B1-65CA-A697-8C13-3586C5F0F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834" y="2705100"/>
            <a:ext cx="10131428" cy="14478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Example:</a:t>
            </a:r>
            <a:endParaRPr lang="en-PH" sz="3600" dirty="0">
              <a:solidFill>
                <a:schemeClr val="accent6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62703" y="805860"/>
            <a:ext cx="8812213" cy="23479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61" y="3787369"/>
            <a:ext cx="8811855" cy="184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72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B60000-2A46-9F48-A694-B35958930885}"/>
              </a:ext>
            </a:extLst>
          </p:cNvPr>
          <p:cNvSpPr txBox="1"/>
          <p:nvPr/>
        </p:nvSpPr>
        <p:spPr>
          <a:xfrm>
            <a:off x="1377950" y="351135"/>
            <a:ext cx="94361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        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The first character is converted to upper case, and the rest are converted to lower case: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3C43FC-2F0B-E258-6E2C-CA18ECCC6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234" y="1936624"/>
            <a:ext cx="6756418" cy="3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71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9B8732-F5C0-452D-3F8F-CFF504AF7A74}"/>
              </a:ext>
            </a:extLst>
          </p:cNvPr>
          <p:cNvSpPr txBox="1"/>
          <p:nvPr/>
        </p:nvSpPr>
        <p:spPr>
          <a:xfrm>
            <a:off x="463550" y="236835"/>
            <a:ext cx="112649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                                                     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See what happens if the first character is a number: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C1166-7324-FD5E-8C22-27269C558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560" y="1471771"/>
            <a:ext cx="7263943" cy="391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50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8BA58-2B65-D568-AD7B-5456719E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7" y="2794864"/>
            <a:ext cx="10131427" cy="3124199"/>
          </a:xfrm>
        </p:spPr>
        <p:txBody>
          <a:bodyPr/>
          <a:lstStyle/>
          <a:p>
            <a:r>
              <a:rPr lang="en-US" sz="36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Example:</a:t>
            </a:r>
            <a:br>
              <a:rPr lang="en-US" b="1" cap="none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</a:br>
            <a:endParaRPr lang="en-PH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DC8F571-6AD1-3904-18ED-EE8C44A97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8" y="241300"/>
            <a:ext cx="10131428" cy="14478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PYTHON STRING </a:t>
            </a:r>
            <a:r>
              <a:rPr lang="en-PH" sz="3200" b="0" i="0" dirty="0" err="1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casefold</a:t>
            </a:r>
            <a:r>
              <a:rPr lang="en-PH" sz="32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() </a:t>
            </a:r>
            <a:r>
              <a:rPr lang="en-PH" sz="3200" b="0" i="0" dirty="0">
                <a:effectLst/>
                <a:latin typeface="Algerian" panose="04020705040A02060702" pitchFamily="82" charset="0"/>
              </a:rPr>
              <a:t>Method</a:t>
            </a:r>
          </a:p>
          <a:p>
            <a:endParaRPr lang="en-PH" sz="3600" dirty="0">
              <a:latin typeface="Algerian" panose="04020705040A02060702" pitchFamily="8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C78205-441C-9A64-31E0-81DC8E447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07" y="1073667"/>
            <a:ext cx="9144000" cy="26480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B47973-B034-5B17-AABE-E5AAB7989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0" y="4648569"/>
            <a:ext cx="4927601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04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A292FC-99D5-9A99-E99B-C8A0D33520B9}"/>
              </a:ext>
            </a:extLst>
          </p:cNvPr>
          <p:cNvSpPr txBox="1"/>
          <p:nvPr/>
        </p:nvSpPr>
        <p:spPr>
          <a:xfrm>
            <a:off x="2806699" y="108459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800" b="0" i="0" dirty="0">
                <a:effectLst/>
                <a:latin typeface="Algerian" panose="04020705040A02060702" pitchFamily="82" charset="0"/>
              </a:rPr>
              <a:t>Python String </a:t>
            </a:r>
            <a:r>
              <a:rPr lang="en-PH" sz="28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center() </a:t>
            </a:r>
            <a:r>
              <a:rPr lang="en-PH" sz="2800" b="0" i="0" dirty="0">
                <a:effectLst/>
                <a:latin typeface="Algerian" panose="04020705040A02060702" pitchFamily="82" charset="0"/>
              </a:rPr>
              <a:t>Method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4E0CB2-6211-F36A-59E4-982C15F51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94" y="2213450"/>
            <a:ext cx="9943611" cy="225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58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131EA2-979F-133F-1450-2741357660A1}"/>
              </a:ext>
            </a:extLst>
          </p:cNvPr>
          <p:cNvSpPr txBox="1"/>
          <p:nvPr/>
        </p:nvSpPr>
        <p:spPr>
          <a:xfrm>
            <a:off x="1498600" y="503535"/>
            <a:ext cx="7861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                                         Example</a:t>
            </a:r>
          </a:p>
          <a:p>
            <a:pPr algn="l"/>
            <a:r>
              <a:rPr lang="en-US" sz="2400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Print the word 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“</a:t>
            </a:r>
            <a:r>
              <a:rPr lang="en-US" sz="2400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nin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 hao"</a:t>
            </a:r>
            <a:r>
              <a:rPr lang="en-US" sz="2400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, taking up the space of 20 characters, with 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“</a:t>
            </a:r>
            <a:r>
              <a:rPr lang="en-US" sz="2400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nin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 hao" </a:t>
            </a:r>
            <a:r>
              <a:rPr lang="en-US" sz="2400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in the middle: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65498-46E7-3CB5-6D41-1AE8F08DF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2230381"/>
            <a:ext cx="8902700" cy="239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66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443E14-40AC-92F4-79E9-9B1C68E63EC3}"/>
              </a:ext>
            </a:extLst>
          </p:cNvPr>
          <p:cNvSpPr txBox="1"/>
          <p:nvPr/>
        </p:nvSpPr>
        <p:spPr>
          <a:xfrm>
            <a:off x="1752600" y="362635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        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Using the letter "O" as the padding character</a:t>
            </a:r>
            <a:r>
              <a:rPr lang="en-US" b="0" i="0" dirty="0">
                <a:effectLst/>
                <a:latin typeface="Verdana" panose="020B0604030504040204" pitchFamily="34" charset="0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BAC69-DD14-91D7-C637-15F0A86F4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706" y="1431698"/>
            <a:ext cx="7849787" cy="333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8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352A2C-44A2-AF57-F6DC-187CA294A98B}"/>
              </a:ext>
            </a:extLst>
          </p:cNvPr>
          <p:cNvSpPr txBox="1"/>
          <p:nvPr/>
        </p:nvSpPr>
        <p:spPr>
          <a:xfrm>
            <a:off x="3048000" y="154179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800" b="0" i="0" dirty="0">
                <a:effectLst/>
                <a:latin typeface="Algerian" panose="04020705040A02060702" pitchFamily="82" charset="0"/>
              </a:rPr>
              <a:t>Python String </a:t>
            </a:r>
            <a:r>
              <a:rPr lang="en-PH" sz="28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count() </a:t>
            </a:r>
            <a:r>
              <a:rPr lang="en-PH" sz="2800" b="0" i="0" dirty="0">
                <a:effectLst/>
                <a:latin typeface="Algerian" panose="04020705040A02060702" pitchFamily="82" charset="0"/>
              </a:rPr>
              <a:t>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9140B9-936C-7803-A9E2-A07DCA06C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50" y="2954011"/>
            <a:ext cx="9943127" cy="256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42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799" y="46507"/>
            <a:ext cx="10131425" cy="1456267"/>
          </a:xfrm>
        </p:spPr>
        <p:txBody>
          <a:bodyPr/>
          <a:lstStyle/>
          <a:p>
            <a:r>
              <a:rPr lang="en-US" altLang="zh-TW" dirty="0">
                <a:latin typeface="Algerian" panose="04020705040A02060702" pitchFamily="82" charset="0"/>
              </a:rPr>
              <a:t>Data types: python strings</a:t>
            </a:r>
            <a:endParaRPr lang="zh-TW" altLang="en-US" dirty="0">
              <a:latin typeface="Algerian" panose="04020705040A02060702" pitchFamily="82" charset="0"/>
            </a:endParaRPr>
          </a:p>
        </p:txBody>
      </p:sp>
      <p:sp>
        <p:nvSpPr>
          <p:cNvPr id="6" name="內容版面配置區 4"/>
          <p:cNvSpPr>
            <a:spLocks noGrp="1"/>
          </p:cNvSpPr>
          <p:nvPr>
            <p:ph idx="4294967295"/>
          </p:nvPr>
        </p:nvSpPr>
        <p:spPr>
          <a:xfrm>
            <a:off x="685800" y="774641"/>
            <a:ext cx="10131425" cy="3648075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Algerian" panose="04020705040A02060702" pitchFamily="82" charset="0"/>
              </a:rPr>
              <a:t>Strings in python are surrounded by either single quotation marks, or double quotation marks 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‘hello’ </a:t>
            </a:r>
            <a:r>
              <a:rPr lang="en-US" altLang="zh-TW" dirty="0">
                <a:latin typeface="Algerian" panose="04020705040A02060702" pitchFamily="82" charset="0"/>
              </a:rPr>
              <a:t>is the same  as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“hello”</a:t>
            </a:r>
            <a:endParaRPr lang="en-US" altLang="zh-TW" dirty="0">
              <a:latin typeface="Algerian" panose="04020705040A02060702" pitchFamily="82" charset="0"/>
            </a:endParaRPr>
          </a:p>
          <a:p>
            <a:pPr marL="0" indent="0">
              <a:buNone/>
            </a:pPr>
            <a:r>
              <a:rPr lang="en-US" altLang="zh-TW" dirty="0">
                <a:latin typeface="Algerian" panose="04020705040A02060702" pitchFamily="82" charset="0"/>
              </a:rPr>
              <a:t>You can display strings literal  with the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print() </a:t>
            </a:r>
            <a:r>
              <a:rPr lang="en-US" altLang="zh-TW" dirty="0">
                <a:latin typeface="Algerian" panose="04020705040A02060702" pitchFamily="82" charset="0"/>
              </a:rPr>
              <a:t>function:</a:t>
            </a:r>
          </a:p>
          <a:p>
            <a:pPr marL="0" indent="0">
              <a:buNone/>
            </a:pPr>
            <a:r>
              <a:rPr lang="en-US" altLang="zh-TW" dirty="0">
                <a:latin typeface="Algerian" panose="04020705040A02060702" pitchFamily="82" charset="0"/>
              </a:rPr>
              <a:t>                                       input      output</a:t>
            </a:r>
          </a:p>
          <a:p>
            <a:pPr marL="0" indent="0">
              <a:buNone/>
            </a:pPr>
            <a:r>
              <a:rPr lang="en-US" altLang="zh-TW" dirty="0">
                <a:latin typeface="Algerian" panose="04020705040A02060702" pitchFamily="82" charset="0"/>
              </a:rPr>
              <a:t>Example: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198" y="3878157"/>
            <a:ext cx="1352739" cy="54300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005" y="3916262"/>
            <a:ext cx="619211" cy="466790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H="1">
            <a:off x="2136965" y="3316778"/>
            <a:ext cx="622860" cy="65977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>
            <a:off x="3358342" y="3399905"/>
            <a:ext cx="410942" cy="62345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2589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2265ED-BB63-0A3F-FD91-D1A32AA94D44}"/>
              </a:ext>
            </a:extLst>
          </p:cNvPr>
          <p:cNvSpPr txBox="1"/>
          <p:nvPr/>
        </p:nvSpPr>
        <p:spPr>
          <a:xfrm>
            <a:off x="2686050" y="1238935"/>
            <a:ext cx="7124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                                   Example</a:t>
            </a: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             Search from position 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10 </a:t>
            </a:r>
            <a:r>
              <a:rPr lang="en-US" sz="2400" b="0" i="0" dirty="0">
                <a:effectLst/>
                <a:latin typeface="Algerian" panose="04020705040A02060702" pitchFamily="82" charset="0"/>
              </a:rPr>
              <a:t>to 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24</a:t>
            </a:r>
            <a:r>
              <a:rPr lang="en-US" sz="2400" b="0" i="0" dirty="0">
                <a:effectLst/>
                <a:latin typeface="Algerian" panose="04020705040A02060702" pitchFamily="82" charset="0"/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8BF386-215B-7DF7-9AD0-0496036AB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37" y="2249930"/>
            <a:ext cx="9943126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16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744C90-6CB3-3F32-2AA4-C8B304F8DD69}"/>
              </a:ext>
            </a:extLst>
          </p:cNvPr>
          <p:cNvSpPr txBox="1"/>
          <p:nvPr/>
        </p:nvSpPr>
        <p:spPr>
          <a:xfrm>
            <a:off x="2654300" y="591235"/>
            <a:ext cx="73025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effectLst/>
                <a:latin typeface="Algerian" panose="04020705040A02060702" pitchFamily="82" charset="0"/>
              </a:rPr>
              <a:t>Return the number of times the value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"apple" </a:t>
            </a:r>
            <a:r>
              <a:rPr lang="en-US" sz="2800" b="0" i="0" dirty="0">
                <a:effectLst/>
                <a:latin typeface="Algerian" panose="04020705040A02060702" pitchFamily="82" charset="0"/>
              </a:rPr>
              <a:t>appears in the string:</a:t>
            </a:r>
            <a:endParaRPr lang="en-PH" sz="2800" dirty="0"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A805CF-2FEC-1FBF-1475-B8566A0F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321" y="1777766"/>
            <a:ext cx="8347357" cy="273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10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431E9C-C19B-7A81-3F1E-5A16B1C17B2C}"/>
              </a:ext>
            </a:extLst>
          </p:cNvPr>
          <p:cNvSpPr txBox="1"/>
          <p:nvPr/>
        </p:nvSpPr>
        <p:spPr>
          <a:xfrm>
            <a:off x="2832100" y="95833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800" b="0" i="0" dirty="0">
                <a:effectLst/>
                <a:latin typeface="Algerian" panose="04020705040A02060702" pitchFamily="82" charset="0"/>
              </a:rPr>
              <a:t>Python String </a:t>
            </a:r>
            <a:r>
              <a:rPr lang="en-PH" sz="28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encode() </a:t>
            </a:r>
            <a:r>
              <a:rPr lang="en-PH" sz="2800" b="0" i="0" dirty="0">
                <a:effectLst/>
                <a:latin typeface="Algerian" panose="04020705040A02060702" pitchFamily="82" charset="0"/>
              </a:rPr>
              <a:t>Method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9C8AB4-D218-D5BD-335C-307E53C7D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51" y="1760954"/>
            <a:ext cx="9984098" cy="36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768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AE260B-FD20-5610-36C7-B8FB1CCE15C8}"/>
              </a:ext>
            </a:extLst>
          </p:cNvPr>
          <p:cNvSpPr txBox="1"/>
          <p:nvPr/>
        </p:nvSpPr>
        <p:spPr>
          <a:xfrm>
            <a:off x="3047999" y="121353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Example</a:t>
            </a:r>
          </a:p>
          <a:p>
            <a:pPr algn="l"/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          UTF-8 encode </a:t>
            </a:r>
            <a:r>
              <a:rPr lang="en-US" sz="2400" b="0" i="0" dirty="0">
                <a:effectLst/>
                <a:latin typeface="Algerian" panose="04020705040A02060702" pitchFamily="82" charset="0"/>
              </a:rPr>
              <a:t>the string: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E2947-CF13-1606-1FA3-E3E681228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25" y="2712102"/>
            <a:ext cx="10084749" cy="176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53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3DAC9F-BC0F-E2EC-BFFD-53C573368C24}"/>
              </a:ext>
            </a:extLst>
          </p:cNvPr>
          <p:cNvSpPr txBox="1"/>
          <p:nvPr/>
        </p:nvSpPr>
        <p:spPr>
          <a:xfrm>
            <a:off x="1308100" y="428535"/>
            <a:ext cx="10121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                      Example</a:t>
            </a: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These examples uses ascii encoding, and a character that cannot be encoded, showing the result with different errors: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1BCD9-B6E3-FCE2-519C-0CCFC0B1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208" y="1836550"/>
            <a:ext cx="8867683" cy="367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302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DDF126-3CB3-0BCA-1F0A-A1A340329516}"/>
              </a:ext>
            </a:extLst>
          </p:cNvPr>
          <p:cNvSpPr txBox="1"/>
          <p:nvPr/>
        </p:nvSpPr>
        <p:spPr>
          <a:xfrm>
            <a:off x="2714628" y="1224291"/>
            <a:ext cx="8216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800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PH" sz="2800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endswith</a:t>
            </a:r>
            <a:r>
              <a:rPr lang="en-PH" sz="28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() </a:t>
            </a:r>
            <a:r>
              <a:rPr lang="en-PH" sz="2800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34218-1587-CA3D-72AA-2B26738FC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1" y="2146300"/>
            <a:ext cx="11203531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55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2932C6-F3BF-8140-8A1B-4C6A0DC91212}"/>
              </a:ext>
            </a:extLst>
          </p:cNvPr>
          <p:cNvSpPr txBox="1"/>
          <p:nvPr/>
        </p:nvSpPr>
        <p:spPr>
          <a:xfrm>
            <a:off x="2393950" y="732135"/>
            <a:ext cx="74041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                               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Check if the string ends with a punctuation sign</a:t>
            </a:r>
            <a:r>
              <a:rPr lang="en-US" sz="28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 (.):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E2CF5-370B-6E50-5121-A211095ED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1" y="2413782"/>
            <a:ext cx="10234747" cy="203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91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6D2319-77CC-23D2-6BBC-CB886F3F8017}"/>
              </a:ext>
            </a:extLst>
          </p:cNvPr>
          <p:cNvSpPr txBox="1"/>
          <p:nvPr/>
        </p:nvSpPr>
        <p:spPr>
          <a:xfrm>
            <a:off x="1790700" y="351135"/>
            <a:ext cx="8813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             Example</a:t>
            </a: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Check if the string ends with the phrase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"my world.":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99516-7F46-6425-FB54-DC13D944D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0" y="1315920"/>
            <a:ext cx="7858117" cy="354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063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7F6277-BCB2-EC47-A3EF-5D325B04C8C7}"/>
              </a:ext>
            </a:extLst>
          </p:cNvPr>
          <p:cNvSpPr txBox="1"/>
          <p:nvPr/>
        </p:nvSpPr>
        <p:spPr>
          <a:xfrm>
            <a:off x="1339850" y="630535"/>
            <a:ext cx="95123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                   Example</a:t>
            </a:r>
          </a:p>
          <a:p>
            <a:pPr algn="l"/>
            <a:r>
              <a:rPr lang="en-US" sz="2400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Check if position 5 to 11 ends with the phrase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"my world.":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AA0EA8-67ED-56BA-D259-D50D14EC9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565" y="1653944"/>
            <a:ext cx="7251726" cy="289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61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019B-4182-103E-FD00-C7C4C908A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401" y="304801"/>
            <a:ext cx="10131427" cy="3124199"/>
          </a:xfrm>
        </p:spPr>
        <p:txBody>
          <a:bodyPr/>
          <a:lstStyle/>
          <a:p>
            <a:r>
              <a:rPr lang="en-US" b="0" i="0" dirty="0">
                <a:effectLst/>
                <a:latin typeface="Algerian" panose="04020705040A02060702" pitchFamily="82" charset="0"/>
              </a:rPr>
              <a:t>Python String </a:t>
            </a:r>
            <a:r>
              <a:rPr lang="en-US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expandtabs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() </a:t>
            </a:r>
            <a:r>
              <a:rPr lang="en-US" b="0" i="0" dirty="0">
                <a:effectLst/>
                <a:latin typeface="Algerian" panose="04020705040A02060702" pitchFamily="82" charset="0"/>
              </a:rPr>
              <a:t>Method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lang="en-US" dirty="0"/>
            </a:b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E1411-2743-5783-5A78-C52D9CDBE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1867452"/>
            <a:ext cx="10883900" cy="269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2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38DC-E1F9-A1E8-B99C-B995AC125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200" y="-841631"/>
            <a:ext cx="9397999" cy="3947297"/>
          </a:xfrm>
        </p:spPr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Assign String to a Variable</a:t>
            </a:r>
            <a:br>
              <a:rPr lang="en-US" sz="2800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</a:br>
            <a:r>
              <a:rPr lang="en-US" sz="1800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Assigning a string to a variable is done with the variable name followed by an equal sign and the string:</a:t>
            </a:r>
            <a:br>
              <a:rPr lang="en-US" sz="1800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</a:br>
            <a:endParaRPr lang="en-PH" sz="1800" dirty="0">
              <a:solidFill>
                <a:schemeClr val="tx1">
                  <a:lumMod val="9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49CE3-FA73-40FD-13C3-DDBB27588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7236" y="1181615"/>
            <a:ext cx="10131428" cy="125729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Example:</a:t>
            </a:r>
            <a:endParaRPr lang="en-PH" sz="3600" dirty="0">
              <a:solidFill>
                <a:schemeClr val="accent6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42E73-7494-1F4C-0B7C-C9D8EEB9A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2333466"/>
            <a:ext cx="8547099" cy="28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62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448CD4-BC76-5EF2-C769-77F9BE1068EF}"/>
              </a:ext>
            </a:extLst>
          </p:cNvPr>
          <p:cNvSpPr txBox="1"/>
          <p:nvPr/>
        </p:nvSpPr>
        <p:spPr>
          <a:xfrm>
            <a:off x="2032000" y="375335"/>
            <a:ext cx="8585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      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  See the result using different tab sizes: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A0FDA-7366-3ACD-984D-B9DABE8E6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1910498"/>
            <a:ext cx="10883900" cy="246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926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9D9B27-8580-87D4-2B74-DA06C03C851C}"/>
              </a:ext>
            </a:extLst>
          </p:cNvPr>
          <p:cNvSpPr txBox="1"/>
          <p:nvPr/>
        </p:nvSpPr>
        <p:spPr>
          <a:xfrm>
            <a:off x="2425700" y="578535"/>
            <a:ext cx="81915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                           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Set the tab size to 2 whitespaces: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07A2B-F15B-0C8C-EF0E-6CED66882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1672342"/>
            <a:ext cx="6335670" cy="320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393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B97147-70F9-FE6F-4F0E-A2FCDF5FFE04}"/>
              </a:ext>
            </a:extLst>
          </p:cNvPr>
          <p:cNvSpPr txBox="1"/>
          <p:nvPr/>
        </p:nvSpPr>
        <p:spPr>
          <a:xfrm>
            <a:off x="3162300" y="126239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800" b="0" i="0" dirty="0">
                <a:effectLst/>
                <a:latin typeface="Algerian" panose="04020705040A02060702" pitchFamily="82" charset="0"/>
              </a:rPr>
              <a:t>Python String </a:t>
            </a:r>
            <a:r>
              <a:rPr lang="en-PH" sz="28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find() </a:t>
            </a:r>
            <a:r>
              <a:rPr lang="en-PH" sz="2800" b="0" i="0" dirty="0">
                <a:effectLst/>
                <a:latin typeface="Algerian" panose="04020705040A02060702" pitchFamily="82" charset="0"/>
              </a:rPr>
              <a:t>Method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F021A3-C3EF-AE13-5F4B-64F8FE3E7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47" y="1929640"/>
            <a:ext cx="11597307" cy="325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588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4A2401-0988-9083-5C87-F326EF7D6342}"/>
              </a:ext>
            </a:extLst>
          </p:cNvPr>
          <p:cNvSpPr txBox="1"/>
          <p:nvPr/>
        </p:nvSpPr>
        <p:spPr>
          <a:xfrm>
            <a:off x="1866900" y="515035"/>
            <a:ext cx="86995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                                  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Where in the text is the word </a:t>
            </a:r>
            <a:r>
              <a:rPr lang="en-US" sz="28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"welcome"?: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A134C-72EE-121B-4464-A538D6087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82" y="1809524"/>
            <a:ext cx="11560036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70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4F30DB-2627-9D07-2C75-18D21B47867E}"/>
              </a:ext>
            </a:extLst>
          </p:cNvPr>
          <p:cNvSpPr txBox="1"/>
          <p:nvPr/>
        </p:nvSpPr>
        <p:spPr>
          <a:xfrm>
            <a:off x="1460500" y="617835"/>
            <a:ext cx="9271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       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Where in the text is the first occurrence of the letter "e"?: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9A128-3AEC-235F-56E5-04BFE565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785" y="2211266"/>
            <a:ext cx="7346430" cy="327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66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57E86-12F1-69C0-6E81-B95B0A810D52}"/>
              </a:ext>
            </a:extLst>
          </p:cNvPr>
          <p:cNvSpPr txBox="1"/>
          <p:nvPr/>
        </p:nvSpPr>
        <p:spPr>
          <a:xfrm>
            <a:off x="1409700" y="403136"/>
            <a:ext cx="9372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                                                Example</a:t>
            </a: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Where in the text is the first occurrence of the letter "e" when you only search between position 5 and 10?: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B79B1-3370-A700-C0CD-83946EC1D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444" y="1793759"/>
            <a:ext cx="7574738" cy="327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075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F56F77-7E35-27AB-2454-D7B61191E856}"/>
              </a:ext>
            </a:extLst>
          </p:cNvPr>
          <p:cNvSpPr txBox="1"/>
          <p:nvPr/>
        </p:nvSpPr>
        <p:spPr>
          <a:xfrm>
            <a:off x="1746250" y="465434"/>
            <a:ext cx="8699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              Example</a:t>
            </a: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If the value is not found, the find() method returns -1, but the index() method will raise an exception: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665EF-F8C7-3CC5-7952-5A18CF9B5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00" y="1853971"/>
            <a:ext cx="8751957" cy="421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3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0609B4-8CA3-0122-37D8-1530C8A9D540}"/>
              </a:ext>
            </a:extLst>
          </p:cNvPr>
          <p:cNvSpPr txBox="1"/>
          <p:nvPr/>
        </p:nvSpPr>
        <p:spPr>
          <a:xfrm>
            <a:off x="3276600" y="1109990"/>
            <a:ext cx="635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800" b="0" i="0" dirty="0">
                <a:effectLst/>
                <a:latin typeface="Algerian" panose="04020705040A02060702" pitchFamily="82" charset="0"/>
              </a:rPr>
              <a:t>Python String </a:t>
            </a:r>
            <a:r>
              <a:rPr lang="en-PH" sz="28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format() </a:t>
            </a:r>
            <a:r>
              <a:rPr lang="en-PH" sz="2800" b="0" i="0" dirty="0">
                <a:effectLst/>
                <a:latin typeface="Algerian" panose="04020705040A02060702" pitchFamily="82" charset="0"/>
              </a:rPr>
              <a:t>Method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74CA24-DDFA-7439-34FF-CA6C33C83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" y="1989548"/>
            <a:ext cx="11245849" cy="349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593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302CE-60F6-3AE2-986F-8C95DF90F205}"/>
              </a:ext>
            </a:extLst>
          </p:cNvPr>
          <p:cNvSpPr txBox="1"/>
          <p:nvPr/>
        </p:nvSpPr>
        <p:spPr>
          <a:xfrm>
            <a:off x="1898650" y="453936"/>
            <a:ext cx="83947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    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Insert the price inside the placeholder, the price should be in fixed point, two-decimal format: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DD39B-E6AC-D1EE-9639-D91C69091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47" y="2723627"/>
            <a:ext cx="11218706" cy="18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623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B3CE84-8C0D-916C-6C0A-590EEC664BC3}"/>
              </a:ext>
            </a:extLst>
          </p:cNvPr>
          <p:cNvSpPr txBox="1"/>
          <p:nvPr/>
        </p:nvSpPr>
        <p:spPr>
          <a:xfrm>
            <a:off x="381000" y="795635"/>
            <a:ext cx="101473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The Placeholders</a:t>
            </a:r>
          </a:p>
          <a:p>
            <a:pPr algn="l"/>
            <a:endParaRPr lang="en-US" sz="2400" b="0" i="0" dirty="0">
              <a:solidFill>
                <a:schemeClr val="accent6">
                  <a:lumMod val="75000"/>
                </a:schemeClr>
              </a:solidFill>
              <a:effectLst/>
              <a:latin typeface="Algerian" panose="04020705040A02060702" pitchFamily="82" charset="0"/>
            </a:endParaRP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The placeholders can be identified using named indexes 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{price}, </a:t>
            </a:r>
            <a:r>
              <a:rPr lang="en-US" sz="2400" b="0" i="0" dirty="0">
                <a:effectLst/>
                <a:latin typeface="Algerian" panose="04020705040A02060702" pitchFamily="82" charset="0"/>
              </a:rPr>
              <a:t>numbered indexes 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{0}</a:t>
            </a:r>
            <a:r>
              <a:rPr lang="en-US" sz="2400" b="0" i="0" dirty="0">
                <a:effectLst/>
                <a:latin typeface="Algerian" panose="04020705040A02060702" pitchFamily="82" charset="0"/>
              </a:rPr>
              <a:t> </a:t>
            </a:r>
            <a:r>
              <a:rPr lang="en-PH" sz="2400" b="0" i="0" dirty="0">
                <a:effectLst/>
                <a:latin typeface="Algerian" panose="04020705040A02060702" pitchFamily="82" charset="0"/>
              </a:rPr>
              <a:t>, or even empty placeholders </a:t>
            </a:r>
            <a:r>
              <a:rPr lang="en-PH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{}</a:t>
            </a:r>
            <a:endParaRPr lang="en-US" sz="2400" b="0" i="0" dirty="0">
              <a:solidFill>
                <a:schemeClr val="accent6">
                  <a:lumMod val="75000"/>
                </a:schemeClr>
              </a:solidFill>
              <a:effectLst/>
              <a:latin typeface="Algerian" panose="04020705040A02060702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7248AA-EFA2-0ED7-66B5-5B03AA9B3EBE}"/>
              </a:ext>
            </a:extLst>
          </p:cNvPr>
          <p:cNvSpPr txBox="1"/>
          <p:nvPr/>
        </p:nvSpPr>
        <p:spPr>
          <a:xfrm>
            <a:off x="381000" y="2905780"/>
            <a:ext cx="787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800" b="0" i="0" dirty="0">
                <a:effectLst/>
                <a:latin typeface="Algerian" panose="04020705040A02060702" pitchFamily="82" charset="0"/>
              </a:rPr>
              <a:t>Using different placeholder values</a:t>
            </a:r>
            <a:endParaRPr lang="en-PH" sz="2800" dirty="0">
              <a:latin typeface="Algerian" panose="04020705040A02060702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DEC13D-B722-D7BD-9FFD-3C94102E1C9E}"/>
              </a:ext>
            </a:extLst>
          </p:cNvPr>
          <p:cNvSpPr txBox="1"/>
          <p:nvPr/>
        </p:nvSpPr>
        <p:spPr>
          <a:xfrm>
            <a:off x="381000" y="25712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EXAMPLE WHEN</a:t>
            </a:r>
            <a:endParaRPr lang="en-PH" sz="2400" dirty="0">
              <a:latin typeface="Algerian" panose="04020705040A02060702" pitchFamily="8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D8B556-EBBD-ED52-7635-14BC539E1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84" y="3367445"/>
            <a:ext cx="10036615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0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E7AC7-06B8-7E14-4D83-2E043ABC1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3901" y="-711199"/>
            <a:ext cx="10131427" cy="3124199"/>
          </a:xfrm>
        </p:spPr>
        <p:txBody>
          <a:bodyPr/>
          <a:lstStyle/>
          <a:p>
            <a:r>
              <a:rPr lang="en-PH" sz="3200" dirty="0">
                <a:solidFill>
                  <a:srgbClr val="FF0000"/>
                </a:solidFill>
                <a:latin typeface="Algerian" panose="04020705040A02060702" pitchFamily="82" charset="0"/>
              </a:rPr>
              <a:t>Three single quotes</a:t>
            </a:r>
            <a:br>
              <a:rPr lang="en-PH" dirty="0">
                <a:solidFill>
                  <a:srgbClr val="FF0000"/>
                </a:solidFill>
              </a:rPr>
            </a:br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997E95-28AC-3E5C-CE1E-6A64D18DC372}"/>
              </a:ext>
            </a:extLst>
          </p:cNvPr>
          <p:cNvSpPr txBox="1"/>
          <p:nvPr/>
        </p:nvSpPr>
        <p:spPr>
          <a:xfrm>
            <a:off x="4381501" y="850900"/>
            <a:ext cx="6699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800" dirty="0">
                <a:solidFill>
                  <a:srgbClr val="FF0000"/>
                </a:solidFill>
                <a:latin typeface="Algerian" panose="04020705040A02060702" pitchFamily="82" charset="0"/>
              </a:rPr>
              <a:t>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FC0043-88CE-8EC0-2FA9-230D8F818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127" y="1644345"/>
            <a:ext cx="10131427" cy="258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05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B67461-2457-2F01-5EF0-D483341A7E2C}"/>
              </a:ext>
            </a:extLst>
          </p:cNvPr>
          <p:cNvSpPr txBox="1"/>
          <p:nvPr/>
        </p:nvSpPr>
        <p:spPr>
          <a:xfrm>
            <a:off x="573086" y="927101"/>
            <a:ext cx="110458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 </a:t>
            </a:r>
            <a:endParaRPr lang="en-US" sz="2000" b="0" i="0" dirty="0">
              <a:solidFill>
                <a:schemeClr val="accent6">
                  <a:lumMod val="75000"/>
                </a:schemeClr>
              </a:solidFill>
              <a:effectLst/>
              <a:latin typeface="Algerian" panose="04020705040A02060702" pitchFamily="82" charset="0"/>
            </a:endParaRPr>
          </a:p>
          <a:p>
            <a:pPr algn="l"/>
            <a:r>
              <a:rPr lang="en-US" sz="2000" b="0" i="0" dirty="0">
                <a:effectLst/>
                <a:latin typeface="Algerian" panose="04020705040A02060702" pitchFamily="82" charset="0"/>
              </a:rPr>
              <a:t>Inside the placeholders you can add a formatting type to format the result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1047F7-367E-D016-2790-7FC4ECE56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86" y="1723887"/>
            <a:ext cx="9249374" cy="4740413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AFE822-235C-73B5-B307-6D7AC1617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3786" y="0"/>
            <a:ext cx="10131428" cy="117171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FORMATTING TYPES</a:t>
            </a:r>
            <a:endParaRPr lang="en-PH" sz="2800" dirty="0">
              <a:solidFill>
                <a:schemeClr val="accent6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5632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C2163A-EAC8-F010-F323-F0D4F5719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615" y="901492"/>
            <a:ext cx="8564170" cy="43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189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1242EF-01DC-12A8-D4EC-08B669A239D1}"/>
              </a:ext>
            </a:extLst>
          </p:cNvPr>
          <p:cNvSpPr txBox="1"/>
          <p:nvPr/>
        </p:nvSpPr>
        <p:spPr>
          <a:xfrm>
            <a:off x="2601914" y="1174571"/>
            <a:ext cx="8624886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0" i="0" dirty="0">
                <a:effectLst/>
                <a:latin typeface="Algerian" panose="04020705040A02060702" pitchFamily="82" charset="0"/>
              </a:rPr>
              <a:t>Python String </a:t>
            </a:r>
            <a:r>
              <a:rPr lang="en-US" sz="32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index() </a:t>
            </a:r>
            <a:r>
              <a:rPr lang="en-US" sz="3200" b="0" i="0" dirty="0">
                <a:effectLst/>
                <a:latin typeface="Algerian" panose="04020705040A02060702" pitchFamily="82" charset="0"/>
              </a:rPr>
              <a:t>Method</a:t>
            </a:r>
          </a:p>
          <a:p>
            <a:pPr algn="l"/>
            <a:endParaRPr lang="en-US" b="0" i="0" dirty="0">
              <a:effectLst/>
              <a:latin typeface="Verdana" panose="020B0604030504040204" pitchFamily="34" charset="0"/>
            </a:endParaRPr>
          </a:p>
          <a:p>
            <a:br>
              <a:rPr lang="en-US" dirty="0"/>
            </a:br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1D5E6C-A9A3-BC77-64BA-6C5871C96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0" y="2168340"/>
            <a:ext cx="9994900" cy="292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129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940A90-4FCE-0CC7-7FE8-4C070FB1827C}"/>
              </a:ext>
            </a:extLst>
          </p:cNvPr>
          <p:cNvSpPr txBox="1"/>
          <p:nvPr/>
        </p:nvSpPr>
        <p:spPr>
          <a:xfrm>
            <a:off x="2260600" y="540435"/>
            <a:ext cx="736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                                     Example</a:t>
            </a: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Where in the text is the word 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"welcome"?: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EA7F3-2773-8A9B-7021-EC7C8250E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0" y="1826662"/>
            <a:ext cx="9994900" cy="212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728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C0D463-10D6-A8B7-F537-AA30A26D3655}"/>
              </a:ext>
            </a:extLst>
          </p:cNvPr>
          <p:cNvSpPr txBox="1"/>
          <p:nvPr/>
        </p:nvSpPr>
        <p:spPr>
          <a:xfrm>
            <a:off x="1231900" y="630535"/>
            <a:ext cx="10541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                   Example</a:t>
            </a: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Where in the text is the first occurrence of the letter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"e"?: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37A6E-4657-7250-16E5-082AE76FE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335" y="1665172"/>
            <a:ext cx="7327329" cy="289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942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AA59C2-9F89-64D7-37E9-91B1AAE6A7D3}"/>
              </a:ext>
            </a:extLst>
          </p:cNvPr>
          <p:cNvSpPr txBox="1"/>
          <p:nvPr/>
        </p:nvSpPr>
        <p:spPr>
          <a:xfrm>
            <a:off x="2101850" y="657136"/>
            <a:ext cx="79883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     Example</a:t>
            </a: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Where in the text is the first occurrence of the letter "e" when you only search between position 5 and 10?: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49DE0-63C8-A39F-3406-E8AC00E27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531" y="2226796"/>
            <a:ext cx="7288930" cy="299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092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516B8C-B33E-BAB7-ACBE-7D20F7938897}"/>
              </a:ext>
            </a:extLst>
          </p:cNvPr>
          <p:cNvSpPr txBox="1"/>
          <p:nvPr/>
        </p:nvSpPr>
        <p:spPr>
          <a:xfrm>
            <a:off x="1625600" y="528934"/>
            <a:ext cx="9194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                 Example</a:t>
            </a: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If the value is not found, the find() method returns -1, but the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index() </a:t>
            </a:r>
            <a:r>
              <a:rPr lang="en-US" sz="2400" b="0" i="0" dirty="0">
                <a:effectLst/>
                <a:latin typeface="Algerian" panose="04020705040A02060702" pitchFamily="82" charset="0"/>
              </a:rPr>
              <a:t>method will raise an exception: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0B935-F22B-DA22-218B-7DBA90D6A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729263"/>
            <a:ext cx="8579035" cy="43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166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E2B7-A184-8C6C-C5E1-901323785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101" y="-215899"/>
            <a:ext cx="10131427" cy="3124199"/>
          </a:xfrm>
        </p:spPr>
        <p:txBody>
          <a:bodyPr/>
          <a:lstStyle/>
          <a:p>
            <a:r>
              <a:rPr lang="en-PH" b="0" i="0" dirty="0">
                <a:effectLst/>
                <a:latin typeface="Algerian" panose="04020705040A02060702" pitchFamily="82" charset="0"/>
              </a:rPr>
              <a:t>Python String </a:t>
            </a:r>
            <a:r>
              <a:rPr lang="en-PH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isalnum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() </a:t>
            </a:r>
            <a:r>
              <a:rPr lang="en-PH" b="0" i="0" dirty="0">
                <a:effectLst/>
                <a:latin typeface="Algerian" panose="04020705040A02060702" pitchFamily="82" charset="0"/>
              </a:rPr>
              <a:t>Method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1CAC3-4C32-7ECF-5EBD-92F11173B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55" y="1671392"/>
            <a:ext cx="8907118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201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C2C448-847E-0B4D-0D43-E5D88E229B45}"/>
              </a:ext>
            </a:extLst>
          </p:cNvPr>
          <p:cNvSpPr txBox="1"/>
          <p:nvPr/>
        </p:nvSpPr>
        <p:spPr>
          <a:xfrm>
            <a:off x="1343025" y="770234"/>
            <a:ext cx="95059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                                                Example</a:t>
            </a: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Check if all the characters in the text is alphanumeric: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1F6A8-AB14-05BB-9C8A-E75D61935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1758835"/>
            <a:ext cx="9317853" cy="283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770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53C28B-13B0-9C61-0AB9-C7312E8FB3E7}"/>
              </a:ext>
            </a:extLst>
          </p:cNvPr>
          <p:cNvSpPr txBox="1"/>
          <p:nvPr/>
        </p:nvSpPr>
        <p:spPr>
          <a:xfrm>
            <a:off x="2565400" y="541635"/>
            <a:ext cx="72517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Check if all the characters in the text is alphanumeric: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274E5-B042-C218-A4FF-5638E016C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2015892"/>
            <a:ext cx="5913078" cy="349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64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5BDBC-FBB0-59C1-6E21-04BC310CE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406401"/>
            <a:ext cx="9220200" cy="2108199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Multiline Strings</a:t>
            </a:r>
            <a:br>
              <a:rPr lang="en-US" sz="3200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</a:br>
            <a:r>
              <a:rPr lang="en-US" sz="3200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You can assign a multiline string to a variable by using three quotes:</a:t>
            </a:r>
            <a:br>
              <a:rPr lang="en-PH" dirty="0"/>
            </a:br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DC31A-2F32-8CB2-410F-27DC5172A680}"/>
              </a:ext>
            </a:extLst>
          </p:cNvPr>
          <p:cNvSpPr txBox="1"/>
          <p:nvPr/>
        </p:nvSpPr>
        <p:spPr>
          <a:xfrm>
            <a:off x="990600" y="1962835"/>
            <a:ext cx="70992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You can use three double quotes: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3C8BE-52D6-91B5-C193-179CC6EB9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843" y="3118019"/>
            <a:ext cx="9283373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25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9878E-2AD1-BC4E-92C8-0B3B281C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3" y="-469899"/>
            <a:ext cx="10131427" cy="3124199"/>
          </a:xfrm>
        </p:spPr>
        <p:txBody>
          <a:bodyPr/>
          <a:lstStyle/>
          <a:p>
            <a:r>
              <a:rPr lang="en-PH" b="0" i="0" dirty="0">
                <a:effectLst/>
                <a:latin typeface="Algerian" panose="04020705040A02060702" pitchFamily="82" charset="0"/>
              </a:rPr>
              <a:t>Python String </a:t>
            </a:r>
            <a:r>
              <a:rPr lang="en-PH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isalpha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() </a:t>
            </a:r>
            <a:r>
              <a:rPr lang="en-PH" b="0" i="0" dirty="0">
                <a:effectLst/>
                <a:latin typeface="Algerian" panose="04020705040A02060702" pitchFamily="82" charset="0"/>
              </a:rPr>
              <a:t>Method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D3E7C-1540-62C7-B3C8-58F4C4E3E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73" y="2235200"/>
            <a:ext cx="8756654" cy="257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067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13DC7F-D204-6829-23CF-F70B825CD914}"/>
              </a:ext>
            </a:extLst>
          </p:cNvPr>
          <p:cNvSpPr txBox="1"/>
          <p:nvPr/>
        </p:nvSpPr>
        <p:spPr>
          <a:xfrm>
            <a:off x="2247900" y="808335"/>
            <a:ext cx="7213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800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Check if all the characters in the text is alphabetic: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6AE2A-96F9-7E74-9B6C-B3D0C92F1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672" y="2559158"/>
            <a:ext cx="8756655" cy="198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58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026D04-0CDF-80CC-369C-A528B9341671}"/>
              </a:ext>
            </a:extLst>
          </p:cNvPr>
          <p:cNvSpPr txBox="1"/>
          <p:nvPr/>
        </p:nvSpPr>
        <p:spPr>
          <a:xfrm>
            <a:off x="2286000" y="692835"/>
            <a:ext cx="7620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Check if all the characters in the text are letters: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0137C-B288-CE94-BA45-DF75B136D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902" y="2077830"/>
            <a:ext cx="5753297" cy="344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16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691F7-971B-39DB-2C8A-637383C1A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4901" y="406401"/>
            <a:ext cx="10131427" cy="2336799"/>
          </a:xfrm>
        </p:spPr>
        <p:txBody>
          <a:bodyPr/>
          <a:lstStyle/>
          <a:p>
            <a:r>
              <a:rPr lang="en-PH" b="0" i="0" dirty="0">
                <a:effectLst/>
                <a:latin typeface="Algerian" panose="04020705040A02060702" pitchFamily="82" charset="0"/>
              </a:rPr>
              <a:t>Python String </a:t>
            </a:r>
            <a:r>
              <a:rPr lang="en-PH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isdigit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() </a:t>
            </a:r>
            <a:r>
              <a:rPr lang="en-PH" b="0" i="0" dirty="0">
                <a:effectLst/>
                <a:latin typeface="Algerian" panose="04020705040A02060702" pitchFamily="82" charset="0"/>
              </a:rPr>
              <a:t>Method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C419A-0B7F-09A4-A7A9-C1FB0CBD5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72" y="2053971"/>
            <a:ext cx="9297027" cy="241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452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583FF6-DAB5-548E-72E1-C995561A8A2E}"/>
              </a:ext>
            </a:extLst>
          </p:cNvPr>
          <p:cNvSpPr txBox="1"/>
          <p:nvPr/>
        </p:nvSpPr>
        <p:spPr>
          <a:xfrm>
            <a:off x="2120900" y="668635"/>
            <a:ext cx="77089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Check if all the characters in the text are digits: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C8218A-FACE-A1F2-9661-DBE95C080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72" y="2391003"/>
            <a:ext cx="9297027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761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A74095-4061-1E10-4786-9606D10EC7FC}"/>
              </a:ext>
            </a:extLst>
          </p:cNvPr>
          <p:cNvSpPr txBox="1"/>
          <p:nvPr/>
        </p:nvSpPr>
        <p:spPr>
          <a:xfrm>
            <a:off x="2292350" y="515035"/>
            <a:ext cx="76073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                               Example</a:t>
            </a:r>
          </a:p>
          <a:p>
            <a:pPr algn="l"/>
            <a:r>
              <a:rPr lang="en-US" sz="2800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Check if all the characters in the text are digits: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59ECB-F457-E60B-90A3-D191DF14B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0" y="1900030"/>
            <a:ext cx="7001134" cy="350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569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5BC8-9D40-7CB2-4293-480E4418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1" y="489011"/>
            <a:ext cx="10131427" cy="3124199"/>
          </a:xfrm>
        </p:spPr>
        <p:txBody>
          <a:bodyPr/>
          <a:lstStyle/>
          <a:p>
            <a:r>
              <a:rPr lang="en-PH" sz="3600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PH" sz="3600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isidentifier</a:t>
            </a:r>
            <a:r>
              <a:rPr lang="en-PH" sz="36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() </a:t>
            </a:r>
            <a:r>
              <a:rPr lang="en-PH" sz="3600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Method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26FFA-B9E7-1E60-8036-B495ED617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71" y="2393274"/>
            <a:ext cx="9839327" cy="243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958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EF0C9-C42F-B0AE-BB38-61C6E9493079}"/>
              </a:ext>
            </a:extLst>
          </p:cNvPr>
          <p:cNvSpPr txBox="1"/>
          <p:nvPr/>
        </p:nvSpPr>
        <p:spPr>
          <a:xfrm>
            <a:off x="3048000" y="426135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Example</a:t>
            </a:r>
          </a:p>
          <a:p>
            <a:pPr algn="l"/>
            <a:r>
              <a:rPr lang="en-US" sz="2800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Check if the strings are valid identifiers</a:t>
            </a:r>
            <a:r>
              <a:rPr lang="en-US" sz="18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2223F-4659-6275-61FA-CCB0F7926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571" y="2004813"/>
            <a:ext cx="9861557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625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E6C4B3-1341-01DA-267B-15AA5B34C440}"/>
              </a:ext>
            </a:extLst>
          </p:cNvPr>
          <p:cNvSpPr txBox="1"/>
          <p:nvPr/>
        </p:nvSpPr>
        <p:spPr>
          <a:xfrm>
            <a:off x="1968500" y="476935"/>
            <a:ext cx="8077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  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Check if the string is a valid identifier: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E90ED-793A-FC41-F354-AF6792E5F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434" y="1566740"/>
            <a:ext cx="7401932" cy="374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871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536A6-60D8-C4CA-6FD7-6E3776C4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3" y="0"/>
            <a:ext cx="10131427" cy="3124199"/>
          </a:xfrm>
        </p:spPr>
        <p:txBody>
          <a:bodyPr/>
          <a:lstStyle/>
          <a:p>
            <a:r>
              <a:rPr lang="en-PH" b="0" i="0" dirty="0">
                <a:effectLst/>
                <a:latin typeface="Algerian" panose="04020705040A02060702" pitchFamily="82" charset="0"/>
              </a:rPr>
              <a:t>Python String </a:t>
            </a:r>
            <a:r>
              <a:rPr lang="en-PH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islower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() </a:t>
            </a:r>
            <a:r>
              <a:rPr lang="en-PH" b="0" i="0" dirty="0">
                <a:effectLst/>
                <a:latin typeface="Algerian" panose="04020705040A02060702" pitchFamily="82" charset="0"/>
              </a:rPr>
              <a:t>Method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5EB2F-CFEF-DDED-E95E-E3D984704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94" y="1920829"/>
            <a:ext cx="10816211" cy="301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25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096CB-E518-B009-DB1D-74CE1994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4" y="-57150"/>
            <a:ext cx="10131427" cy="3124199"/>
          </a:xfrm>
        </p:spPr>
        <p:txBody>
          <a:bodyPr>
            <a:noAutofit/>
          </a:bodyPr>
          <a:lstStyle/>
          <a:p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 Strings are Arrays</a:t>
            </a:r>
            <a:br>
              <a:rPr lang="en-US" sz="1400" b="0" i="0" dirty="0">
                <a:effectLst/>
                <a:latin typeface="Algerian" panose="04020705040A02060702" pitchFamily="82" charset="0"/>
              </a:rPr>
            </a:br>
            <a:r>
              <a:rPr lang="en-US" sz="2000" b="0" i="0" dirty="0">
                <a:effectLst/>
                <a:latin typeface="Algerian" panose="04020705040A02060702" pitchFamily="82" charset="0"/>
              </a:rPr>
              <a:t>Like many other popular programming languages, strings in Python are arrays of bytes representing </a:t>
            </a:r>
            <a:r>
              <a:rPr lang="en-US" sz="2000" b="0" i="0" dirty="0" err="1">
                <a:effectLst/>
                <a:latin typeface="Algerian" panose="04020705040A02060702" pitchFamily="82" charset="0"/>
              </a:rPr>
              <a:t>unicode</a:t>
            </a:r>
            <a:r>
              <a:rPr lang="en-US" sz="2000" b="0" i="0" dirty="0">
                <a:effectLst/>
                <a:latin typeface="Algerian" panose="04020705040A02060702" pitchFamily="82" charset="0"/>
              </a:rPr>
              <a:t> characters.</a:t>
            </a:r>
            <a:br>
              <a:rPr lang="en-US" sz="2000" b="0" i="0" dirty="0">
                <a:effectLst/>
                <a:latin typeface="Algerian" panose="04020705040A02060702" pitchFamily="82" charset="0"/>
              </a:rPr>
            </a:br>
            <a:r>
              <a:rPr lang="en-US" sz="2000" b="0" i="0" dirty="0">
                <a:effectLst/>
                <a:latin typeface="Algerian" panose="04020705040A02060702" pitchFamily="82" charset="0"/>
              </a:rPr>
              <a:t>However, Python does not have a character data type, a single character is simply a string with a length of 1.</a:t>
            </a:r>
            <a:br>
              <a:rPr lang="en-US" sz="2000" b="0" i="0" dirty="0">
                <a:effectLst/>
                <a:latin typeface="Algerian" panose="04020705040A02060702" pitchFamily="82" charset="0"/>
              </a:rPr>
            </a:br>
            <a:r>
              <a:rPr lang="en-US" sz="2000" b="0" i="0" dirty="0">
                <a:effectLst/>
                <a:latin typeface="Algerian" panose="04020705040A02060702" pitchFamily="82" charset="0"/>
              </a:rPr>
              <a:t>Square brackets can be used to access elements of the string.</a:t>
            </a:r>
            <a:br>
              <a:rPr lang="en-US" sz="2000" b="0" i="0" dirty="0">
                <a:effectLst/>
                <a:latin typeface="Algerian" panose="04020705040A02060702" pitchFamily="82" charset="0"/>
              </a:rPr>
            </a:br>
            <a:endParaRPr lang="en-PH" sz="2000" dirty="0">
              <a:latin typeface="Algerian" panose="04020705040A02060702" pitchFamily="8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03B40-172F-272C-1CCD-8B58EC30A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7099" y="2451099"/>
            <a:ext cx="10131428" cy="1447800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Get the character at position 1 (remember that the first character has the position 0):</a:t>
            </a:r>
          </a:p>
          <a:p>
            <a:endParaRPr lang="en-PH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CE080-4507-FF54-76AB-8510C7A91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799" y="3683000"/>
            <a:ext cx="7903102" cy="206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842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86B858-3391-D835-7D35-430D9E3E7ED5}"/>
              </a:ext>
            </a:extLst>
          </p:cNvPr>
          <p:cNvSpPr txBox="1"/>
          <p:nvPr/>
        </p:nvSpPr>
        <p:spPr>
          <a:xfrm>
            <a:off x="2463800" y="503535"/>
            <a:ext cx="8407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Check if all the characters in the text are in lower case: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FC063-F674-E613-77F1-E4866BB3C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69" y="1982365"/>
            <a:ext cx="9562129" cy="199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341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1527CE-5B5E-20BE-DE8B-6CEBA2D9596F}"/>
              </a:ext>
            </a:extLst>
          </p:cNvPr>
          <p:cNvSpPr txBox="1"/>
          <p:nvPr/>
        </p:nvSpPr>
        <p:spPr>
          <a:xfrm>
            <a:off x="2641600" y="833735"/>
            <a:ext cx="8458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  Example</a:t>
            </a:r>
          </a:p>
          <a:p>
            <a:pPr algn="l"/>
            <a:r>
              <a:rPr lang="en-US" sz="2800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Check if all the characters in the texts are in lower case: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9EDCB-7C1C-2D0B-DB95-9B66C652A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560" y="2358430"/>
            <a:ext cx="6034340" cy="391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160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53884-32DF-D54F-7E48-C3445E4C9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573" y="-126999"/>
            <a:ext cx="10131427" cy="3124199"/>
          </a:xfrm>
        </p:spPr>
        <p:txBody>
          <a:bodyPr/>
          <a:lstStyle/>
          <a:p>
            <a:r>
              <a:rPr lang="en-PH" b="0" i="0" dirty="0">
                <a:effectLst/>
                <a:latin typeface="Algerian" panose="04020705040A02060702" pitchFamily="82" charset="0"/>
              </a:rPr>
              <a:t>Python String </a:t>
            </a:r>
            <a:r>
              <a:rPr lang="en-PH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isnumeric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() </a:t>
            </a:r>
            <a:r>
              <a:rPr lang="en-PH" b="0" i="0" dirty="0">
                <a:effectLst/>
                <a:latin typeface="Algerian" panose="04020705040A02060702" pitchFamily="82" charset="0"/>
              </a:rPr>
              <a:t>Method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11E19-82DA-563F-BE36-9F7684055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736" y="1883247"/>
            <a:ext cx="9692791" cy="369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758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B56853-E8A7-913B-1D83-638777E92BE2}"/>
              </a:ext>
            </a:extLst>
          </p:cNvPr>
          <p:cNvSpPr txBox="1"/>
          <p:nvPr/>
        </p:nvSpPr>
        <p:spPr>
          <a:xfrm>
            <a:off x="2362200" y="710505"/>
            <a:ext cx="7188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                           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Check if all the characters in the text are numeric: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A3EFA-9BD8-4854-A64F-F623D8C98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04" y="2458764"/>
            <a:ext cx="9692791" cy="194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402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90B705-B866-60E5-5D61-DED1D31391A9}"/>
              </a:ext>
            </a:extLst>
          </p:cNvPr>
          <p:cNvSpPr txBox="1"/>
          <p:nvPr/>
        </p:nvSpPr>
        <p:spPr>
          <a:xfrm>
            <a:off x="2413000" y="616635"/>
            <a:ext cx="787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Check if the characters are numeric: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7B9AB-F27B-BC33-66F5-67AC558F6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83" y="2015998"/>
            <a:ext cx="8840434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684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BF47-9B9B-E8FD-479D-9496DA36C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1038656"/>
            <a:ext cx="10131425" cy="1456267"/>
          </a:xfrm>
        </p:spPr>
        <p:txBody>
          <a:bodyPr>
            <a:normAutofit fontScale="90000"/>
          </a:bodyPr>
          <a:lstStyle/>
          <a:p>
            <a:r>
              <a:rPr lang="en-PH" b="0" i="0" dirty="0">
                <a:effectLst/>
                <a:latin typeface="Algerian" panose="04020705040A02060702" pitchFamily="82" charset="0"/>
              </a:rPr>
              <a:t>Python String </a:t>
            </a:r>
            <a:r>
              <a:rPr lang="en-PH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isprintable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() </a:t>
            </a:r>
            <a:r>
              <a:rPr lang="en-PH" b="0" i="0" dirty="0">
                <a:effectLst/>
                <a:latin typeface="Algerian" panose="04020705040A02060702" pitchFamily="82" charset="0"/>
              </a:rPr>
              <a:t>Method</a:t>
            </a:r>
            <a:br>
              <a:rPr lang="en-PH" b="0" i="0" dirty="0">
                <a:effectLst/>
                <a:latin typeface="Algerian" panose="04020705040A02060702" pitchFamily="82" charset="0"/>
              </a:rPr>
            </a:br>
            <a:br>
              <a:rPr lang="en-PH" b="0" i="0" dirty="0">
                <a:effectLst/>
                <a:latin typeface="Algerian" panose="04020705040A02060702" pitchFamily="82" charset="0"/>
              </a:rPr>
            </a:br>
            <a:br>
              <a:rPr lang="en-PH" dirty="0"/>
            </a:b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37E04-77B3-246F-17C4-881D9D0B6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766790"/>
            <a:ext cx="10325099" cy="2932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56CABB-4132-3B07-4904-C465FA2A8AC9}"/>
              </a:ext>
            </a:extLst>
          </p:cNvPr>
          <p:cNvSpPr txBox="1"/>
          <p:nvPr/>
        </p:nvSpPr>
        <p:spPr>
          <a:xfrm>
            <a:off x="290512" y="2565401"/>
            <a:ext cx="8751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658712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0558AF-DA12-B39B-D2C7-340C9C64D1A1}"/>
              </a:ext>
            </a:extLst>
          </p:cNvPr>
          <p:cNvSpPr txBox="1"/>
          <p:nvPr/>
        </p:nvSpPr>
        <p:spPr>
          <a:xfrm>
            <a:off x="2120900" y="617834"/>
            <a:ext cx="7772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Check if all the characters in the text are printable:</a:t>
            </a:r>
            <a:endParaRPr lang="en-PH" sz="2800" dirty="0"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26B56A-2FEB-78F3-3CBA-42571BDD7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430335"/>
            <a:ext cx="10325099" cy="19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922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82A937-2DC2-7E9A-DCF9-5FCFAEA68162}"/>
              </a:ext>
            </a:extLst>
          </p:cNvPr>
          <p:cNvSpPr txBox="1"/>
          <p:nvPr/>
        </p:nvSpPr>
        <p:spPr>
          <a:xfrm>
            <a:off x="2108200" y="452735"/>
            <a:ext cx="7975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Example</a:t>
            </a:r>
          </a:p>
          <a:p>
            <a:pPr algn="l"/>
            <a:r>
              <a:rPr lang="en-US" sz="2800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Check if all the characters in the text are printable: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EDC7B-4531-7E15-3008-DFDAB0BDE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017" y="2138246"/>
            <a:ext cx="7517965" cy="32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862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1DBC2-CDEA-5D7F-E213-CCDC25753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596900"/>
            <a:ext cx="10131425" cy="1456267"/>
          </a:xfrm>
        </p:spPr>
        <p:txBody>
          <a:bodyPr/>
          <a:lstStyle/>
          <a:p>
            <a:r>
              <a:rPr lang="en-PH" b="0" i="0" dirty="0">
                <a:effectLst/>
                <a:latin typeface="Algerian" panose="04020705040A02060702" pitchFamily="82" charset="0"/>
              </a:rPr>
              <a:t>Python String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 </a:t>
            </a:r>
            <a:r>
              <a:rPr lang="en-PH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isspace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() </a:t>
            </a:r>
            <a:r>
              <a:rPr lang="en-PH" b="0" i="0" dirty="0">
                <a:effectLst/>
                <a:latin typeface="Algerian" panose="04020705040A02060702" pitchFamily="82" charset="0"/>
              </a:rPr>
              <a:t>Method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CA5618-640C-A6FA-A1E3-54ECE05F2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73766"/>
            <a:ext cx="10131425" cy="331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467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DA5B63-322A-CE0C-BC6C-02F1E86AD12E}"/>
              </a:ext>
            </a:extLst>
          </p:cNvPr>
          <p:cNvSpPr txBox="1"/>
          <p:nvPr/>
        </p:nvSpPr>
        <p:spPr>
          <a:xfrm>
            <a:off x="2273300" y="414635"/>
            <a:ext cx="78613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                               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Check if all the characters in the text are whitespaces: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781C6F-D59C-7169-DDDC-38732BEA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855" y="1964730"/>
            <a:ext cx="6530290" cy="364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19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7789E-0D00-4A26-DAC7-0DA54F235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1" y="-457199"/>
            <a:ext cx="10680699" cy="3454399"/>
          </a:xfrm>
        </p:spPr>
        <p:txBody>
          <a:bodyPr>
            <a:normAutofit/>
          </a:bodyPr>
          <a:lstStyle/>
          <a:p>
            <a:r>
              <a:rPr lang="en-PH" sz="2800" dirty="0">
                <a:solidFill>
                  <a:srgbClr val="FF0000"/>
                </a:solidFill>
                <a:latin typeface="Algerian" panose="04020705040A02060702" pitchFamily="82" charset="0"/>
              </a:rPr>
              <a:t>                       Looping through a string</a:t>
            </a:r>
            <a:br>
              <a:rPr lang="en-PH" sz="2800" dirty="0">
                <a:latin typeface="Algerian" panose="04020705040A02060702" pitchFamily="82" charset="0"/>
              </a:rPr>
            </a:br>
            <a:r>
              <a:rPr lang="en-PH" sz="2800" dirty="0">
                <a:latin typeface="Algerian" panose="04020705040A02060702" pitchFamily="82" charset="0"/>
              </a:rPr>
              <a:t>since arrays are strings, we can loop through the characters in a string, with a </a:t>
            </a:r>
            <a:r>
              <a:rPr lang="en-PH" sz="28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for</a:t>
            </a:r>
            <a:r>
              <a:rPr lang="en-PH" sz="2800" dirty="0">
                <a:latin typeface="Algerian" panose="04020705040A02060702" pitchFamily="82" charset="0"/>
              </a:rPr>
              <a:t> loop.</a:t>
            </a:r>
            <a:br>
              <a:rPr lang="en-PH" sz="2800" dirty="0"/>
            </a:br>
            <a:endParaRPr lang="en-PH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72115B-9FA9-F5A7-1D6B-FF98BD0C56D5}"/>
              </a:ext>
            </a:extLst>
          </p:cNvPr>
          <p:cNvSpPr txBox="1"/>
          <p:nvPr/>
        </p:nvSpPr>
        <p:spPr>
          <a:xfrm>
            <a:off x="1092200" y="1619935"/>
            <a:ext cx="88899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Loop through the letters in the word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"banana":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9AB41F-9E36-D94A-61AD-0BD5CAAD3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591" y="2631188"/>
            <a:ext cx="8889999" cy="245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89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B0C143-C63B-26D8-29A7-94AB5B1B8A4E}"/>
              </a:ext>
            </a:extLst>
          </p:cNvPr>
          <p:cNvSpPr txBox="1"/>
          <p:nvPr/>
        </p:nvSpPr>
        <p:spPr>
          <a:xfrm>
            <a:off x="1797050" y="744834"/>
            <a:ext cx="85979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                                     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Check if all the characters in the text are whitespaces: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A1A93E85-F615-B512-275A-8F9448B73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2474027"/>
            <a:ext cx="10131425" cy="22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027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02DCF-75D3-5145-ED7D-D0D1B126C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1" y="444500"/>
            <a:ext cx="10131425" cy="1456267"/>
          </a:xfrm>
        </p:spPr>
        <p:txBody>
          <a:bodyPr/>
          <a:lstStyle/>
          <a:p>
            <a:r>
              <a:rPr lang="en-PH" b="0" i="0" dirty="0">
                <a:effectLst/>
                <a:latin typeface="Algerian" panose="04020705040A02060702" pitchFamily="82" charset="0"/>
              </a:rPr>
              <a:t>Python String </a:t>
            </a:r>
            <a:r>
              <a:rPr lang="en-PH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istitle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() </a:t>
            </a:r>
            <a:r>
              <a:rPr lang="en-PH" b="0" i="0" dirty="0">
                <a:effectLst/>
                <a:latin typeface="Algerian" panose="04020705040A02060702" pitchFamily="82" charset="0"/>
              </a:rPr>
              <a:t>Method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C8FF05-A9FE-B038-03BD-029626884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1" y="1706033"/>
            <a:ext cx="10131424" cy="442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58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B1B814-E21E-755A-D35A-1893084B5358}"/>
              </a:ext>
            </a:extLst>
          </p:cNvPr>
          <p:cNvSpPr txBox="1"/>
          <p:nvPr/>
        </p:nvSpPr>
        <p:spPr>
          <a:xfrm>
            <a:off x="2520950" y="440035"/>
            <a:ext cx="71501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Check if each word start with an upper case letter</a:t>
            </a:r>
            <a:r>
              <a:rPr lang="en-US" sz="2800" b="0" i="0" dirty="0">
                <a:effectLst/>
                <a:latin typeface="Verdana" panose="020B0604030504040204" pitchFamily="34" charset="0"/>
              </a:rPr>
              <a:t>: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BE4948A2-4809-AF7F-7B63-AC3A466FA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1" y="2014340"/>
            <a:ext cx="10131424" cy="2829320"/>
          </a:xfrm>
        </p:spPr>
      </p:pic>
    </p:spTree>
    <p:extLst>
      <p:ext uri="{BB962C8B-B14F-4D97-AF65-F5344CB8AC3E}">
        <p14:creationId xmlns:p14="http://schemas.microsoft.com/office/powerpoint/2010/main" val="16313939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7A5CCA-7D7F-FBB6-14CA-19D8786C408E}"/>
              </a:ext>
            </a:extLst>
          </p:cNvPr>
          <p:cNvSpPr txBox="1"/>
          <p:nvPr/>
        </p:nvSpPr>
        <p:spPr>
          <a:xfrm>
            <a:off x="3086100" y="426135"/>
            <a:ext cx="72898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                     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Check if each word start with an upper case letter: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C001B-8E50-08EB-242C-0A7729D18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959" y="2030293"/>
            <a:ext cx="8158081" cy="357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33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DB810-F8D4-F341-6205-E7EAE9335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201" y="582223"/>
            <a:ext cx="10131425" cy="1456267"/>
          </a:xfrm>
        </p:spPr>
        <p:txBody>
          <a:bodyPr>
            <a:normAutofit/>
          </a:bodyPr>
          <a:lstStyle/>
          <a:p>
            <a:r>
              <a:rPr lang="en-PH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Python String </a:t>
            </a:r>
            <a:r>
              <a:rPr lang="en-PH" b="0" i="0" dirty="0" err="1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isupper</a:t>
            </a:r>
            <a:r>
              <a:rPr lang="en-PH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() </a:t>
            </a:r>
            <a:r>
              <a:rPr lang="en-PH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Method</a:t>
            </a:r>
            <a:br>
              <a:rPr lang="en-PH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</a:br>
            <a:endParaRPr lang="en-PH" dirty="0">
              <a:solidFill>
                <a:schemeClr val="tx1">
                  <a:lumMod val="95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3C198-4155-9199-FEEA-725A0B81A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65956"/>
            <a:ext cx="10131425" cy="388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516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A28E7A-843E-2EB5-3AD3-F900FC7990EB}"/>
              </a:ext>
            </a:extLst>
          </p:cNvPr>
          <p:cNvSpPr txBox="1"/>
          <p:nvPr/>
        </p:nvSpPr>
        <p:spPr>
          <a:xfrm>
            <a:off x="2959100" y="600670"/>
            <a:ext cx="7061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 Example</a:t>
            </a:r>
          </a:p>
          <a:p>
            <a:pPr algn="l"/>
            <a:r>
              <a:rPr lang="en-US" sz="2400" b="0" i="0" dirty="0">
                <a:effectLst/>
                <a:latin typeface="Algerian" panose="04020705040A02060702" pitchFamily="82" charset="0"/>
              </a:rPr>
              <a:t>Check if all the characters in the text are in upper case: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50D90-B63A-6AF1-1462-2E09CD970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88" y="2391833"/>
            <a:ext cx="10131424" cy="207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340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3C905B-42E7-BA59-9486-492AA57285BC}"/>
              </a:ext>
            </a:extLst>
          </p:cNvPr>
          <p:cNvSpPr txBox="1"/>
          <p:nvPr/>
        </p:nvSpPr>
        <p:spPr>
          <a:xfrm>
            <a:off x="2908300" y="655935"/>
            <a:ext cx="77851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Check if all the characters in the texts are in upper case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Algerian" panose="04020705040A02060702" pitchFamily="82" charset="0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EAAB9-3FE8-2C70-E7D7-1C73515DB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548" y="2040930"/>
            <a:ext cx="6162903" cy="446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171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631D-DC47-40D6-A43A-2440F95BD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1" y="1473200"/>
            <a:ext cx="10131425" cy="1456267"/>
          </a:xfrm>
        </p:spPr>
        <p:txBody>
          <a:bodyPr/>
          <a:lstStyle/>
          <a:p>
            <a:r>
              <a:rPr lang="en-PH" b="0" i="0" dirty="0">
                <a:effectLst/>
                <a:latin typeface="Algerian" panose="04020705040A02060702" pitchFamily="82" charset="0"/>
              </a:rPr>
              <a:t>Python String </a:t>
            </a:r>
            <a:r>
              <a:rPr lang="en-PH" b="0" i="0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pitchFamily="82" charset="0"/>
              </a:rPr>
              <a:t>join() </a:t>
            </a:r>
            <a:r>
              <a:rPr lang="en-PH" b="0" i="0" dirty="0">
                <a:effectLst/>
                <a:latin typeface="Algerian" panose="04020705040A02060702" pitchFamily="82" charset="0"/>
              </a:rPr>
              <a:t>Method</a:t>
            </a:r>
            <a:br>
              <a:rPr lang="en-PH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B715C5-60E1-D605-CFA1-7AD1A885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56" y="2683933"/>
            <a:ext cx="10131425" cy="237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340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369E09-0F71-10A8-9F5E-2262F0ED3878}"/>
              </a:ext>
            </a:extLst>
          </p:cNvPr>
          <p:cNvSpPr txBox="1"/>
          <p:nvPr/>
        </p:nvSpPr>
        <p:spPr>
          <a:xfrm>
            <a:off x="2171700" y="617834"/>
            <a:ext cx="7848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Example</a:t>
            </a:r>
          </a:p>
          <a:p>
            <a:pPr algn="l"/>
            <a:r>
              <a:rPr lang="en-US" sz="2800" b="0" i="0" dirty="0">
                <a:solidFill>
                  <a:schemeClr val="tx1">
                    <a:lumMod val="95000"/>
                  </a:schemeClr>
                </a:solidFill>
                <a:effectLst/>
                <a:latin typeface="Algerian" panose="04020705040A02060702" pitchFamily="82" charset="0"/>
              </a:rPr>
              <a:t>Join all items in a tuple into a string, using a hash character as separator: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A3628-9663-B187-FF08-1FBF539FB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2088875"/>
            <a:ext cx="7741294" cy="34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622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F40A02-68FA-D245-12BB-B1F5CBF5C7CC}"/>
              </a:ext>
            </a:extLst>
          </p:cNvPr>
          <p:cNvSpPr txBox="1"/>
          <p:nvPr/>
        </p:nvSpPr>
        <p:spPr>
          <a:xfrm>
            <a:off x="1879600" y="630534"/>
            <a:ext cx="84328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0000"/>
                </a:solidFill>
                <a:effectLst/>
                <a:latin typeface="Algerian" panose="04020705040A02060702" pitchFamily="82" charset="0"/>
              </a:rPr>
              <a:t>                                    Example</a:t>
            </a:r>
          </a:p>
          <a:p>
            <a:pPr algn="l"/>
            <a:r>
              <a:rPr lang="en-US" sz="2800" b="0" i="0" dirty="0">
                <a:effectLst/>
                <a:latin typeface="Algerian" panose="04020705040A02060702" pitchFamily="82" charset="0"/>
              </a:rPr>
              <a:t>Join all items in a dictionary into a string, using the word "TEST" as separator: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EFCDB-EC39-F786-1A61-E899F7C79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56" y="2374440"/>
            <a:ext cx="10131425" cy="21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690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體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TM03457452[[fn=天體]]</Template>
  <TotalTime>1007</TotalTime>
  <Words>4625</Words>
  <Application>Microsoft Office PowerPoint</Application>
  <PresentationFormat>Widescreen</PresentationFormat>
  <Paragraphs>532</Paragraphs>
  <Slides>200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200</vt:i4>
      </vt:variant>
    </vt:vector>
  </HeadingPairs>
  <TitlesOfParts>
    <vt:vector size="210" baseType="lpstr">
      <vt:lpstr>Algerian</vt:lpstr>
      <vt:lpstr>Arial</vt:lpstr>
      <vt:lpstr>Bernard MT Condensed</vt:lpstr>
      <vt:lpstr>Calibri</vt:lpstr>
      <vt:lpstr>Calibri Light</vt:lpstr>
      <vt:lpstr>Rockwell Condensed</vt:lpstr>
      <vt:lpstr>Segoe UI</vt:lpstr>
      <vt:lpstr>Verdana</vt:lpstr>
      <vt:lpstr>Wingdings</vt:lpstr>
      <vt:lpstr>天體</vt:lpstr>
      <vt:lpstr>My Journal to Python</vt:lpstr>
      <vt:lpstr>  agenda</vt:lpstr>
      <vt:lpstr>Python</vt:lpstr>
      <vt:lpstr>Data types: python strings</vt:lpstr>
      <vt:lpstr>                 Assign String to a Variable Assigning a string to a variable is done with the variable name followed by an equal sign and the string: </vt:lpstr>
      <vt:lpstr>Three single quotes </vt:lpstr>
      <vt:lpstr>                          Multiline Strings You can assign a multiline string to a variable by using three quotes: </vt:lpstr>
      <vt:lpstr>                                 Strings are Arrays Like many other popular programming languages, strings in Python are arrays of bytes representing unicode characters. However, Python does not have a character data type, a single character is simply a string with a length of 1. Square brackets can be used to access elements of the string. </vt:lpstr>
      <vt:lpstr>                       Looping through a string since arrays are strings, we can loop through the characters in a string, with a for loop. </vt:lpstr>
      <vt:lpstr>                                           String length to get the length of a string, use the len() function </vt:lpstr>
      <vt:lpstr>Check string to check if a certain  </vt:lpstr>
      <vt:lpstr>                     Use it in an if statement: Example Print only if "free" is present:  </vt:lpstr>
      <vt:lpstr>                                check if not To check if a certain phrase or character is NOT present in a string, we can use the keyword not in  </vt:lpstr>
      <vt:lpstr>                          Use it an if statement Example print only if “wala" is NOT present:  </vt:lpstr>
      <vt:lpstr>Python - Slicing Strings </vt:lpstr>
      <vt:lpstr>                          Slice From the Start By leaving out the start index, the range will start at the first character: Example Get the characters from the start to position 5 (not included): </vt:lpstr>
      <vt:lpstr>                                Slice To the End By leaving out the end index, the range will go to the end: Example Get the characters from position 2, and all the way to the end:  </vt:lpstr>
      <vt:lpstr>                       Negative Indexing Use negative indexes to start the slice from the end of the string: </vt:lpstr>
      <vt:lpstr>                                       Python - Modify Strings Python has a set of built-in methods that you can use on strings. Upper Case    </vt:lpstr>
      <vt:lpstr>PowerPoint Presentation</vt:lpstr>
      <vt:lpstr>PowerPoint Presentation</vt:lpstr>
      <vt:lpstr>PowerPoint Presentation</vt:lpstr>
      <vt:lpstr>                                    Split String  The split()  method returns a list where the text between the specified separator becomes the list items.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String method:</vt:lpstr>
      <vt:lpstr>PowerPoint Presentation</vt:lpstr>
      <vt:lpstr>PYTHON STRING CAPITALIZE() METHOD</vt:lpstr>
      <vt:lpstr>PowerPoint Presentation</vt:lpstr>
      <vt:lpstr>PowerPoint Presentation</vt:lpstr>
      <vt:lpstr>Example: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String expandtabs() Method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String isalnum() Method </vt:lpstr>
      <vt:lpstr>PowerPoint Presentation</vt:lpstr>
      <vt:lpstr>PowerPoint Presentation</vt:lpstr>
      <vt:lpstr>Python String isalpha() Method </vt:lpstr>
      <vt:lpstr>PowerPoint Presentation</vt:lpstr>
      <vt:lpstr>PowerPoint Presentation</vt:lpstr>
      <vt:lpstr>Python String isdigit() Method </vt:lpstr>
      <vt:lpstr>PowerPoint Presentation</vt:lpstr>
      <vt:lpstr>PowerPoint Presentation</vt:lpstr>
      <vt:lpstr>Python String isidentifier() Method </vt:lpstr>
      <vt:lpstr>PowerPoint Presentation</vt:lpstr>
      <vt:lpstr>PowerPoint Presentation</vt:lpstr>
      <vt:lpstr>Python String islower() Method </vt:lpstr>
      <vt:lpstr>PowerPoint Presentation</vt:lpstr>
      <vt:lpstr>PowerPoint Presentation</vt:lpstr>
      <vt:lpstr>Python String isnumeric() Method </vt:lpstr>
      <vt:lpstr>PowerPoint Presentation</vt:lpstr>
      <vt:lpstr>PowerPoint Presentation</vt:lpstr>
      <vt:lpstr>Python String isprintable() Method   </vt:lpstr>
      <vt:lpstr>PowerPoint Presentation</vt:lpstr>
      <vt:lpstr>PowerPoint Presentation</vt:lpstr>
      <vt:lpstr>Python String isspace() Method </vt:lpstr>
      <vt:lpstr>PowerPoint Presentation</vt:lpstr>
      <vt:lpstr>PowerPoint Presentation</vt:lpstr>
      <vt:lpstr>Python String istitle() Method </vt:lpstr>
      <vt:lpstr>PowerPoint Presentation</vt:lpstr>
      <vt:lpstr>PowerPoint Presentation</vt:lpstr>
      <vt:lpstr>Python String isupper() Method </vt:lpstr>
      <vt:lpstr>PowerPoint Presentation</vt:lpstr>
      <vt:lpstr>PowerPoint Presentation</vt:lpstr>
      <vt:lpstr>Python String join() Method </vt:lpstr>
      <vt:lpstr>PowerPoint Presentation</vt:lpstr>
      <vt:lpstr>PowerPoint Presentation</vt:lpstr>
      <vt:lpstr>Python String ljust() Method </vt:lpstr>
      <vt:lpstr>PowerPoint Presentation</vt:lpstr>
      <vt:lpstr>PowerPoint Presentation</vt:lpstr>
      <vt:lpstr>Python String lower() Method </vt:lpstr>
      <vt:lpstr>PowerPoint Presentation</vt:lpstr>
      <vt:lpstr>Python String lstrip() Method </vt:lpstr>
      <vt:lpstr>PowerPoint Presentation</vt:lpstr>
      <vt:lpstr>PowerPoint Presentation</vt:lpstr>
      <vt:lpstr>Python String maketrans() Method </vt:lpstr>
      <vt:lpstr>PowerPoint Presentation</vt:lpstr>
      <vt:lpstr>PowerPoint Presentation</vt:lpstr>
      <vt:lpstr>PowerPoint Presentation</vt:lpstr>
      <vt:lpstr>PowerPoint Presentation</vt:lpstr>
      <vt:lpstr>Python String partition() Method </vt:lpstr>
      <vt:lpstr>PowerPoint Presentation</vt:lpstr>
      <vt:lpstr>PowerPoint Presentation</vt:lpstr>
      <vt:lpstr>Python String replace() Method </vt:lpstr>
      <vt:lpstr>PowerPoint Presentation</vt:lpstr>
      <vt:lpstr>PowerPoint Presentation</vt:lpstr>
      <vt:lpstr>PowerPoint Presentation</vt:lpstr>
      <vt:lpstr>Python String rfind() Method </vt:lpstr>
      <vt:lpstr>PowerPoint Presentation</vt:lpstr>
      <vt:lpstr>PowerPoint Presentation</vt:lpstr>
      <vt:lpstr>PowerPoint Presentation</vt:lpstr>
      <vt:lpstr>PowerPoint Presentation</vt:lpstr>
      <vt:lpstr>Python String rindex() Method </vt:lpstr>
      <vt:lpstr>PowerPoint Presentation</vt:lpstr>
      <vt:lpstr>PowerPoint Presentation</vt:lpstr>
      <vt:lpstr>PowerPoint Presentation</vt:lpstr>
      <vt:lpstr>PowerPoint Presentation</vt:lpstr>
      <vt:lpstr> Python String rjust() Method</vt:lpstr>
      <vt:lpstr>PowerPoint Presentation</vt:lpstr>
      <vt:lpstr>PowerPoint Presentation</vt:lpstr>
      <vt:lpstr>Python String rpartition() Method </vt:lpstr>
      <vt:lpstr>PowerPoint Presentation</vt:lpstr>
      <vt:lpstr>PowerPoint Presentation</vt:lpstr>
      <vt:lpstr>Python String rsplit() Method </vt:lpstr>
      <vt:lpstr>Python String rstrip() Method </vt:lpstr>
      <vt:lpstr>Python String split() Method </vt:lpstr>
      <vt:lpstr>PowerPoint Presentation</vt:lpstr>
      <vt:lpstr>PowerPoint Presentation</vt:lpstr>
      <vt:lpstr>Python String splitlines() Method </vt:lpstr>
      <vt:lpstr>PowerPoint Presentation</vt:lpstr>
      <vt:lpstr>PowerPoint Presentation</vt:lpstr>
      <vt:lpstr>Python String startswith() Method </vt:lpstr>
      <vt:lpstr>PowerPoint Presentation</vt:lpstr>
      <vt:lpstr>PowerPoint Presentation</vt:lpstr>
      <vt:lpstr>Python String strip() Method </vt:lpstr>
      <vt:lpstr>PowerPoint Presentation</vt:lpstr>
      <vt:lpstr>PowerPoint Presentation</vt:lpstr>
      <vt:lpstr>Python String swapcase() Method </vt:lpstr>
      <vt:lpstr>PowerPoint Presentation</vt:lpstr>
      <vt:lpstr>Python String title() Method </vt:lpstr>
      <vt:lpstr>PowerPoint Presentation</vt:lpstr>
      <vt:lpstr>PowerPoint Presentation</vt:lpstr>
      <vt:lpstr>PowerPoint Presentation</vt:lpstr>
      <vt:lpstr>Python String translate() Method </vt:lpstr>
      <vt:lpstr>Python String upper() Method </vt:lpstr>
      <vt:lpstr>Python String zfill() Method </vt:lpstr>
      <vt:lpstr>Square brackets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 value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journal to python part one and two ends here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owner</dc:creator>
  <cp:lastModifiedBy>rosalie.bantonial@outlook.com</cp:lastModifiedBy>
  <cp:revision>21</cp:revision>
  <dcterms:created xsi:type="dcterms:W3CDTF">2022-11-23T00:47:30Z</dcterms:created>
  <dcterms:modified xsi:type="dcterms:W3CDTF">2022-12-06T23:33:33Z</dcterms:modified>
</cp:coreProperties>
</file>